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  <p:sldId id="352" r:id="rId56"/>
    <p:sldId id="353" r:id="rId57"/>
    <p:sldId id="354" r:id="rId58"/>
    <p:sldId id="356" r:id="rId59"/>
    <p:sldId id="357" r:id="rId60"/>
    <p:sldId id="358" r:id="rId61"/>
  </p:sldIdLst>
  <p:sldSz cx="13004800" cy="9753600"/>
  <p:notesSz cx="6954838" cy="93091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81893"/>
  </p:normalViewPr>
  <p:slideViewPr>
    <p:cSldViewPr snapToGrid="0" snapToObjects="1">
      <p:cViewPr varScale="1">
        <p:scale>
          <a:sx n="50" d="100"/>
          <a:sy n="50" d="100"/>
        </p:scale>
        <p:origin x="178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34738000000000002"/>
          <c:y val="0.117659"/>
          <c:w val="0.62085100000000004"/>
          <c:h val="0.69697900000000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rgbClr val="917AA4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balance</c:v>
                </c:pt>
                <c:pt idx="1">
                  <c:v>residence</c:v>
                </c:pt>
                <c:pt idx="2">
                  <c:v>gender</c:v>
                </c:pt>
                <c:pt idx="3">
                  <c:v>age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0.39400000000000002</c:v>
                </c:pt>
                <c:pt idx="1">
                  <c:v>0.15</c:v>
                </c:pt>
                <c:pt idx="2">
                  <c:v>0.03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4-4724-AB09-86AA52A953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8099968"/>
        <c:axId val="328102016"/>
      </c:barChart>
      <c:catAx>
        <c:axId val="328099968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2133" b="0" i="0" u="none" strike="noStrike">
                <a:solidFill>
                  <a:srgbClr val="080808"/>
                </a:solidFill>
                <a:latin typeface="Palatino"/>
              </a:defRPr>
            </a:pPr>
            <a:endParaRPr lang="en-US"/>
          </a:p>
        </c:txPr>
        <c:crossAx val="328102016"/>
        <c:crosses val="autoZero"/>
        <c:auto val="1"/>
        <c:lblAlgn val="ctr"/>
        <c:lblOffset val="100"/>
        <c:noMultiLvlLbl val="1"/>
      </c:catAx>
      <c:valAx>
        <c:axId val="328102016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.##" sourceLinked="0"/>
        <c:majorTickMark val="out"/>
        <c:minorTickMark val="none"/>
        <c:tickLblPos val="high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524" b="0" i="0" u="none" strike="noStrike">
                <a:solidFill>
                  <a:srgbClr val="080808"/>
                </a:solidFill>
                <a:latin typeface="Palatino"/>
              </a:defRPr>
            </a:pPr>
            <a:endParaRPr lang="en-US"/>
          </a:p>
        </c:txPr>
        <c:crossAx val="328099968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30862000000000001"/>
          <c:y val="0.12826699999999999"/>
          <c:w val="0.65861800000000004"/>
          <c:h val="0.69214100000000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hueOff val="369194"/>
                    <a:satOff val="6343"/>
                    <a:lumOff val="-13963"/>
                  </a:schemeClr>
                </a:gs>
                <a:gs pos="100000">
                  <a:schemeClr val="accent1">
                    <a:hueOff val="-113918"/>
                    <a:satOff val="19024"/>
                    <a:lumOff val="19749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residence</c:v>
                </c:pt>
                <c:pt idx="1">
                  <c:v>gender</c:v>
                </c:pt>
                <c:pt idx="2">
                  <c:v>age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0.15</c:v>
                </c:pt>
                <c:pt idx="1">
                  <c:v>0.03</c:v>
                </c:pt>
                <c:pt idx="2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37-4B1A-85EB-30B8EBE682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328120592"/>
        <c:axId val="-37634192"/>
      </c:barChart>
      <c:catAx>
        <c:axId val="32812059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sz="1943" b="0" i="0" u="none" strike="noStrike">
                <a:solidFill>
                  <a:srgbClr val="3B3936"/>
                </a:solidFill>
                <a:latin typeface="Palatino"/>
              </a:defRPr>
            </a:pPr>
            <a:endParaRPr lang="en-US"/>
          </a:p>
        </c:txPr>
        <c:crossAx val="-37634192"/>
        <c:crosses val="autoZero"/>
        <c:auto val="1"/>
        <c:lblAlgn val="ctr"/>
        <c:lblOffset val="100"/>
        <c:noMultiLvlLbl val="1"/>
      </c:catAx>
      <c:valAx>
        <c:axId val="-37634192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##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33" b="0" i="0" u="none" strike="noStrike">
                <a:solidFill>
                  <a:srgbClr val="3B3936"/>
                </a:solidFill>
                <a:latin typeface="Palatino"/>
              </a:defRPr>
            </a:pPr>
            <a:endParaRPr lang="en-US"/>
          </a:p>
        </c:txPr>
        <c:crossAx val="328120592"/>
        <c:crosses val="autoZero"/>
        <c:crossBetween val="between"/>
        <c:majorUnit val="0.04"/>
        <c:minorUnit val="0.0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35796499999999998"/>
          <c:y val="0.12826699999999999"/>
          <c:w val="0.60403399999999996"/>
          <c:h val="0.69214100000000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Series1</c:v>
                </c:pt>
              </c:strCache>
            </c:strRef>
          </c:tx>
          <c:spPr>
            <a:solidFill>
              <a:srgbClr val="49606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residence</c:v>
                </c:pt>
                <c:pt idx="1">
                  <c:v>gender</c:v>
                </c:pt>
                <c:pt idx="2">
                  <c:v>age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0.04</c:v>
                </c:pt>
                <c:pt idx="1">
                  <c:v>0.03</c:v>
                </c:pt>
                <c:pt idx="2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011-9D52-0A002ECD00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328875488"/>
        <c:axId val="328877808"/>
      </c:barChart>
      <c:catAx>
        <c:axId val="328875488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sz="1943" b="0" i="0" u="none" strike="noStrike">
                <a:solidFill>
                  <a:srgbClr val="3B3936"/>
                </a:solidFill>
                <a:latin typeface="Palatino"/>
              </a:defRPr>
            </a:pPr>
            <a:endParaRPr lang="en-US"/>
          </a:p>
        </c:txPr>
        <c:crossAx val="328877808"/>
        <c:crosses val="autoZero"/>
        <c:auto val="1"/>
        <c:lblAlgn val="ctr"/>
        <c:lblOffset val="100"/>
        <c:noMultiLvlLbl val="1"/>
      </c:catAx>
      <c:valAx>
        <c:axId val="328877808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.##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133" b="0" i="0" u="none" strike="noStrike">
                <a:solidFill>
                  <a:srgbClr val="3B3936"/>
                </a:solidFill>
                <a:latin typeface="Palatino"/>
              </a:defRPr>
            </a:pPr>
            <a:endParaRPr lang="en-US"/>
          </a:p>
        </c:txPr>
        <c:crossAx val="328875488"/>
        <c:crosses val="autoZero"/>
        <c:crossBetween val="between"/>
        <c:majorUnit val="0.03"/>
        <c:minorUnit val="1.4999999999999999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E7500182-FC86-412A-90DB-EB8289F5DF3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6F89E080-D49C-48A0-AE73-CCC2C770A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96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50938" y="698500"/>
            <a:ext cx="4652962" cy="3490913"/>
          </a:xfrm>
          <a:prstGeom prst="rect">
            <a:avLst/>
          </a:prstGeom>
        </p:spPr>
        <p:txBody>
          <a:bodyPr lIns="92930" tIns="46465" rIns="92930" bIns="46465"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27312" y="4421823"/>
            <a:ext cx="5100215" cy="4189095"/>
          </a:xfrm>
          <a:prstGeom prst="rect">
            <a:avLst/>
          </a:prstGeom>
        </p:spPr>
        <p:txBody>
          <a:bodyPr lIns="92930" tIns="46465" rIns="92930" bIns="46465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6" name="Shape 6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5" name="Shape 7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1" name="Shape 8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9" name="Shape 8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know how to compute the entropy of one group, what about groups of group</a:t>
            </a:r>
          </a:p>
          <a:p>
            <a:endParaRPr dirty="0"/>
          </a:p>
          <a:p>
            <a:r>
              <a:rPr dirty="0"/>
              <a:t>p(child1) is the proportion of child 1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3" name="Shape 8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information is provided for the outcome</a:t>
            </a:r>
          </a:p>
          <a:p>
            <a:endParaRPr/>
          </a:p>
          <a:p>
            <a:r>
              <a:t>Information gained by splitting on a specific attribute</a:t>
            </a:r>
          </a:p>
          <a:p>
            <a:endParaRPr/>
          </a:p>
          <a:p>
            <a:r>
              <a:t>Now remind yourself of the steps again, what you do is you first compute the entropy ….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76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r>
              <a:rPr dirty="0"/>
              <a:t>Goal: predict payment delay - find a feature to </a:t>
            </a:r>
            <a:r>
              <a:rPr dirty="0" err="1"/>
              <a:t>partion</a:t>
            </a:r>
            <a:r>
              <a:rPr dirty="0"/>
              <a:t> the data to make predic</a:t>
            </a:r>
            <a:r>
              <a:rPr lang="en-US" dirty="0"/>
              <a:t>tio</a:t>
            </a:r>
            <a:r>
              <a:rPr dirty="0"/>
              <a:t>n easier</a:t>
            </a:r>
          </a:p>
        </p:txBody>
      </p:sp>
    </p:spTree>
    <p:extLst>
      <p:ext uri="{BB962C8B-B14F-4D97-AF65-F5344CB8AC3E}">
        <p14:creationId xmlns:p14="http://schemas.microsoft.com/office/powerpoint/2010/main" val="187633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10155" indent="-410155">
              <a:buSzPct val="100000"/>
              <a:buAutoNum type="arabicPeriod"/>
            </a:pPr>
            <a:r>
              <a:t>you do not need to compute H(parent)</a:t>
            </a:r>
          </a:p>
          <a:p>
            <a:pPr marL="410155" indent="-410155">
              <a:buSzPct val="100000"/>
              <a:buAutoNum type="arabicPeriod"/>
            </a:pPr>
            <a:r>
              <a:t>what happens to the dataset? (remember: it’s a partition of data set)</a:t>
            </a:r>
          </a:p>
          <a:p>
            <a:pPr marL="410155" indent="-410155">
              <a:buSzPct val="100000"/>
              <a:buAutoNum type="arabicPeriod"/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2215378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10155" indent="-410155">
              <a:buSzPct val="100000"/>
              <a:buAutoNum type="arabicPeriod"/>
            </a:pPr>
            <a:r>
              <a:rPr dirty="0"/>
              <a:t>Stop</a:t>
            </a:r>
            <a:r>
              <a:rPr lang="en-US" dirty="0"/>
              <a:t>p</a:t>
            </a:r>
            <a:r>
              <a:rPr dirty="0"/>
              <a:t>ing rule</a:t>
            </a:r>
          </a:p>
          <a:p>
            <a:pPr marL="410155" indent="-410155">
              <a:buSzPct val="100000"/>
              <a:buAutoNum type="arabicPeriod"/>
            </a:pPr>
            <a:r>
              <a:rPr dirty="0"/>
              <a:t>Leaf label</a:t>
            </a:r>
          </a:p>
        </p:txBody>
      </p:sp>
    </p:spTree>
    <p:extLst>
      <p:ext uri="{BB962C8B-B14F-4D97-AF65-F5344CB8AC3E}">
        <p14:creationId xmlns:p14="http://schemas.microsoft.com/office/powerpoint/2010/main" val="202294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Shape 5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called divide-and-conquer?</a:t>
            </a:r>
          </a:p>
        </p:txBody>
      </p:sp>
    </p:spTree>
    <p:extLst>
      <p:ext uri="{BB962C8B-B14F-4D97-AF65-F5344CB8AC3E}">
        <p14:creationId xmlns:p14="http://schemas.microsoft.com/office/powerpoint/2010/main" val="198123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Remember this is the modeling part. In predictive modeling, we also care about making predictions.</a:t>
            </a:r>
          </a:p>
        </p:txBody>
      </p:sp>
    </p:spTree>
    <p:extLst>
      <p:ext uri="{BB962C8B-B14F-4D97-AF65-F5344CB8AC3E}">
        <p14:creationId xmlns:p14="http://schemas.microsoft.com/office/powerpoint/2010/main" val="1716424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=&gt; To visualize the feature space in 2d, let’s pretend the tree we get is …, it has only two variables (age and balance)</a:t>
            </a:r>
          </a:p>
          <a:p>
            <a: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What is it? what does this represent?</a:t>
            </a:r>
          </a:p>
        </p:txBody>
      </p:sp>
    </p:spTree>
    <p:extLst>
      <p:ext uri="{BB962C8B-B14F-4D97-AF65-F5344CB8AC3E}">
        <p14:creationId xmlns:p14="http://schemas.microsoft.com/office/powerpoint/2010/main" val="1244926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4" name="Shape 6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3577" indent="-403577">
              <a:buSzPct val="100000"/>
              <a:buAutoNum type="arabicPeriod"/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How many rules can a data point satisfy? </a:t>
            </a:r>
          </a:p>
        </p:txBody>
      </p:sp>
    </p:spTree>
    <p:extLst>
      <p:ext uri="{BB962C8B-B14F-4D97-AF65-F5344CB8AC3E}">
        <p14:creationId xmlns:p14="http://schemas.microsoft.com/office/powerpoint/2010/main" val="1750792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/>
            </a:pPr>
            <a:r>
              <a:t>extreme, 100%, shld we be willing to say …</a:t>
            </a:r>
          </a:p>
          <a:p>
            <a:pPr>
              <a:defRPr sz="3000"/>
            </a:pPr>
            <a:r>
              <a:t>an example of a fundamental issue in data science (overfitting)</a:t>
            </a:r>
          </a:p>
        </p:txBody>
      </p:sp>
    </p:spTree>
    <p:extLst>
      <p:ext uri="{BB962C8B-B14F-4D97-AF65-F5344CB8AC3E}">
        <p14:creationId xmlns:p14="http://schemas.microsoft.com/office/powerpoint/2010/main" val="19792080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700"/>
            </a:pPr>
            <a:r>
              <a:t>gradient color from the lightest, which represents lower price, to darkest</a:t>
            </a:r>
          </a:p>
          <a:p>
            <a:pPr>
              <a:defRPr sz="2700"/>
            </a:pPr>
            <a:r>
              <a:t>what value would you choose?</a:t>
            </a:r>
          </a:p>
        </p:txBody>
      </p:sp>
    </p:spTree>
    <p:extLst>
      <p:ext uri="{BB962C8B-B14F-4D97-AF65-F5344CB8AC3E}">
        <p14:creationId xmlns:p14="http://schemas.microsoft.com/office/powerpoint/2010/main" val="2063816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3" name="Shape 9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Explain overfitting (every node is purer)</a:t>
            </a:r>
          </a:p>
        </p:txBody>
      </p:sp>
    </p:spTree>
    <p:extLst>
      <p:ext uri="{BB962C8B-B14F-4D97-AF65-F5344CB8AC3E}">
        <p14:creationId xmlns:p14="http://schemas.microsoft.com/office/powerpoint/2010/main" val="1462101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Draw on whiteboard</a:t>
            </a:r>
          </a:p>
        </p:txBody>
      </p:sp>
    </p:spTree>
    <p:extLst>
      <p:ext uri="{BB962C8B-B14F-4D97-AF65-F5344CB8AC3E}">
        <p14:creationId xmlns:p14="http://schemas.microsoft.com/office/powerpoint/2010/main" val="4285973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8" name="Shape 10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Explain local optimal</a:t>
            </a:r>
          </a:p>
        </p:txBody>
      </p:sp>
    </p:spTree>
    <p:extLst>
      <p:ext uri="{BB962C8B-B14F-4D97-AF65-F5344CB8AC3E}">
        <p14:creationId xmlns:p14="http://schemas.microsoft.com/office/powerpoint/2010/main" val="2209745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4" name="Shape 10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Explain local optimal</a:t>
            </a:r>
          </a:p>
        </p:txBody>
      </p:sp>
    </p:spTree>
    <p:extLst>
      <p:ext uri="{BB962C8B-B14F-4D97-AF65-F5344CB8AC3E}">
        <p14:creationId xmlns:p14="http://schemas.microsoft.com/office/powerpoint/2010/main" val="25897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29305">
              <a:defRPr sz="3600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29305">
              <a:defRPr sz="3000"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0" name="Shape 6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29305">
              <a:defRPr sz="3000"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6" name="Shape 6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6" name="Shape 6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12354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9714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Image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Lorem Ipsum Dolor"/>
          <p:cNvSpPr txBox="1"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Image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SCI:3500"/>
          <p:cNvSpPr txBox="1">
            <a:spLocks noGrp="1"/>
          </p:cNvSpPr>
          <p:nvPr>
            <p:ph type="body" idx="13"/>
          </p:nvPr>
        </p:nvSpPr>
        <p:spPr>
          <a:xfrm>
            <a:off x="508000" y="3520545"/>
            <a:ext cx="7200900" cy="477310"/>
          </a:xfrm>
          <a:prstGeom prst="rect">
            <a:avLst/>
          </a:prstGeom>
        </p:spPr>
        <p:txBody>
          <a:bodyPr/>
          <a:lstStyle/>
          <a:p>
            <a:r>
              <a:rPr dirty="0"/>
              <a:t>MSCI:</a:t>
            </a:r>
            <a:r>
              <a:rPr lang="en-US" dirty="0"/>
              <a:t>607</a:t>
            </a:r>
            <a:r>
              <a:rPr dirty="0"/>
              <a:t>0</a:t>
            </a:r>
            <a:r>
              <a:rPr lang="en-US" dirty="0"/>
              <a:t> Data Science</a:t>
            </a:r>
            <a:endParaRPr dirty="0"/>
          </a:p>
        </p:txBody>
      </p:sp>
      <p:sp>
        <p:nvSpPr>
          <p:cNvPr id="134" name="Data Min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Model-Based Classifiers</a:t>
            </a:r>
            <a:endParaRPr dirty="0"/>
          </a:p>
        </p:txBody>
      </p:sp>
      <p:sp>
        <p:nvSpPr>
          <p:cNvPr id="135" name="L4 Data exploration and visualization with Rattle + Supervised Segmenta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Decision Trees</a:t>
            </a:r>
            <a:endParaRPr dirty="0"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arget variable X has two (or more) classes…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804704"/>
          </a:xfrm>
          <a:prstGeom prst="rect">
            <a:avLst/>
          </a:prstGeom>
        </p:spPr>
        <p:txBody>
          <a:bodyPr/>
          <a:lstStyle/>
          <a:p>
            <a:r>
              <a:t>Target variable X has two (or more) classes</a:t>
            </a:r>
          </a:p>
          <a:p>
            <a:r>
              <a:t>p</a:t>
            </a:r>
            <a:r>
              <a:rPr baseline="-5999"/>
              <a:t>1</a:t>
            </a:r>
            <a:r>
              <a:t> is the proportion for class 1</a:t>
            </a:r>
          </a:p>
          <a:p>
            <a:r>
              <a:t>p</a:t>
            </a:r>
            <a:r>
              <a:rPr baseline="-5999"/>
              <a:t>2</a:t>
            </a:r>
            <a:r>
              <a:t> is the proportion for class 2,…</a:t>
            </a:r>
          </a:p>
          <a:p>
            <a:r>
              <a:t>Entropy:</a:t>
            </a:r>
          </a:p>
          <a:p>
            <a:pPr>
              <a:defRPr sz="100"/>
            </a:pPr>
            <a:endParaRPr/>
          </a:p>
          <a:p>
            <a:r>
              <a:t>Example: Out of 30 people, 16 play Pokemon Go, and 14 do not play, then </a:t>
            </a:r>
          </a:p>
          <a:p>
            <a:pPr marL="0" lvl="1" indent="469900">
              <a:buSzTx/>
              <a:buNone/>
            </a:pPr>
            <a:r>
              <a:t>H(X) =</a:t>
            </a:r>
          </a:p>
        </p:txBody>
      </p:sp>
      <p:sp>
        <p:nvSpPr>
          <p:cNvPr id="639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grpSp>
        <p:nvGrpSpPr>
          <p:cNvPr id="642" name="Group"/>
          <p:cNvGrpSpPr/>
          <p:nvPr/>
        </p:nvGrpSpPr>
        <p:grpSpPr>
          <a:xfrm>
            <a:off x="3130239" y="7891429"/>
            <a:ext cx="5960535" cy="1045353"/>
            <a:chOff x="0" y="0"/>
            <a:chExt cx="5960533" cy="1045351"/>
          </a:xfrm>
        </p:grpSpPr>
        <p:sp>
          <p:nvSpPr>
            <p:cNvPr id="640" name="Rectangle"/>
            <p:cNvSpPr/>
            <p:nvPr/>
          </p:nvSpPr>
          <p:spPr>
            <a:xfrm>
              <a:off x="0" y="0"/>
              <a:ext cx="5960534" cy="10453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pic>
          <p:nvPicPr>
            <p:cNvPr id="641" name="image.pdf" descr="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60534" cy="1045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5197" y="5291738"/>
            <a:ext cx="45339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Entropy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 Function</a:t>
            </a:r>
          </a:p>
        </p:txBody>
      </p:sp>
      <p:pic>
        <p:nvPicPr>
          <p:cNvPr id="649" name="entropy.png" descr="entrop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7237" y="3294371"/>
            <a:ext cx="8507719" cy="566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2 classes…"/>
          <p:cNvSpPr txBox="1"/>
          <p:nvPr/>
        </p:nvSpPr>
        <p:spPr>
          <a:xfrm>
            <a:off x="495995" y="3027671"/>
            <a:ext cx="163272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2 classes</a:t>
            </a:r>
          </a:p>
          <a:p>
            <a:pPr>
              <a:defRPr sz="3000"/>
            </a:pPr>
            <a:r>
              <a:t>(p, 1-p)</a:t>
            </a:r>
          </a:p>
        </p:txBody>
      </p:sp>
      <p:sp>
        <p:nvSpPr>
          <p:cNvPr id="651" name="why?"/>
          <p:cNvSpPr txBox="1"/>
          <p:nvPr/>
        </p:nvSpPr>
        <p:spPr>
          <a:xfrm>
            <a:off x="1343112" y="6531592"/>
            <a:ext cx="103480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why?</a:t>
            </a:r>
          </a:p>
        </p:txBody>
      </p:sp>
      <p:sp>
        <p:nvSpPr>
          <p:cNvPr id="652" name="symmetric…"/>
          <p:cNvSpPr txBox="1"/>
          <p:nvPr/>
        </p:nvSpPr>
        <p:spPr>
          <a:xfrm>
            <a:off x="231428" y="5143500"/>
            <a:ext cx="381100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0266" indent="-440266" algn="l">
              <a:buSzPct val="100000"/>
              <a:buAutoNum type="arabicPeriod"/>
              <a:defRPr sz="29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symmetric</a:t>
            </a:r>
          </a:p>
          <a:p>
            <a:pPr marL="440266" indent="-440266" algn="l">
              <a:buSzPct val="100000"/>
              <a:buAutoNum type="arabicPeriod"/>
              <a:defRPr sz="29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maximum at p = 0.5</a:t>
            </a:r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4146" y="2362200"/>
            <a:ext cx="4533901" cy="990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pic>
        <p:nvPicPr>
          <p:cNvPr id="659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541" y="2183584"/>
            <a:ext cx="7681718" cy="1844083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666" name="Group"/>
          <p:cNvGrpSpPr/>
          <p:nvPr/>
        </p:nvGrpSpPr>
        <p:grpSpPr>
          <a:xfrm>
            <a:off x="2257540" y="4032933"/>
            <a:ext cx="8669620" cy="3146168"/>
            <a:chOff x="564019" y="0"/>
            <a:chExt cx="8669618" cy="3146167"/>
          </a:xfrm>
        </p:grpSpPr>
        <p:grpSp>
          <p:nvGrpSpPr>
            <p:cNvPr id="662" name="Group"/>
            <p:cNvGrpSpPr/>
            <p:nvPr/>
          </p:nvGrpSpPr>
          <p:grpSpPr>
            <a:xfrm>
              <a:off x="564019" y="0"/>
              <a:ext cx="3236269" cy="1191733"/>
              <a:chOff x="310019" y="0"/>
              <a:chExt cx="3236267" cy="1191732"/>
            </a:xfrm>
          </p:grpSpPr>
          <p:sp>
            <p:nvSpPr>
              <p:cNvPr id="660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1" name="body shape = rectangle"/>
              <p:cNvSpPr txBox="1"/>
              <p:nvPr/>
            </p:nvSpPr>
            <p:spPr>
              <a:xfrm>
                <a:off x="310019" y="316185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6218490" y="-1"/>
              <a:ext cx="3015149" cy="3146169"/>
              <a:chOff x="180385" y="0"/>
              <a:chExt cx="3015148" cy="3146167"/>
            </a:xfrm>
          </p:grpSpPr>
          <p:sp>
            <p:nvSpPr>
              <p:cNvPr id="663" name="Line"/>
              <p:cNvSpPr/>
              <p:nvPr/>
            </p:nvSpPr>
            <p:spPr>
              <a:xfrm>
                <a:off x="180385" y="-1"/>
                <a:ext cx="1734569" cy="314616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64" name="body shape = oval"/>
              <p:cNvSpPr txBox="1"/>
              <p:nvPr/>
            </p:nvSpPr>
            <p:spPr>
              <a:xfrm>
                <a:off x="609348" y="1497928"/>
                <a:ext cx="2586187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grpSp>
        <p:nvGrpSpPr>
          <p:cNvPr id="671" name="Group"/>
          <p:cNvGrpSpPr/>
          <p:nvPr/>
        </p:nvGrpSpPr>
        <p:grpSpPr>
          <a:xfrm>
            <a:off x="244129" y="5232787"/>
            <a:ext cx="7681718" cy="1844083"/>
            <a:chOff x="0" y="0"/>
            <a:chExt cx="7681716" cy="1844081"/>
          </a:xfrm>
        </p:grpSpPr>
        <p:pic>
          <p:nvPicPr>
            <p:cNvPr id="667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668" name="Rectangle"/>
            <p:cNvSpPr/>
            <p:nvPr/>
          </p:nvSpPr>
          <p:spPr>
            <a:xfrm>
              <a:off x="3338" y="19050"/>
              <a:ext cx="1292037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69" name="Rectangle"/>
            <p:cNvSpPr/>
            <p:nvPr/>
          </p:nvSpPr>
          <p:spPr>
            <a:xfrm>
              <a:off x="4539838" y="19050"/>
              <a:ext cx="118520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Rectangle"/>
            <p:cNvSpPr/>
            <p:nvPr/>
          </p:nvSpPr>
          <p:spPr>
            <a:xfrm>
              <a:off x="6344854" y="31750"/>
              <a:ext cx="131677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5" name="Group"/>
          <p:cNvGrpSpPr/>
          <p:nvPr/>
        </p:nvGrpSpPr>
        <p:grpSpPr>
          <a:xfrm>
            <a:off x="5050732" y="7267288"/>
            <a:ext cx="7681718" cy="1844083"/>
            <a:chOff x="0" y="0"/>
            <a:chExt cx="7681716" cy="1844081"/>
          </a:xfrm>
        </p:grpSpPr>
        <p:pic>
          <p:nvPicPr>
            <p:cNvPr id="672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673" name="Rectangle"/>
            <p:cNvSpPr/>
            <p:nvPr/>
          </p:nvSpPr>
          <p:spPr>
            <a:xfrm>
              <a:off x="1307150" y="19050"/>
              <a:ext cx="3228464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74" name="Rectangle"/>
            <p:cNvSpPr/>
            <p:nvPr/>
          </p:nvSpPr>
          <p:spPr>
            <a:xfrm>
              <a:off x="5692496" y="19050"/>
              <a:ext cx="637787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-76548" y="5226437"/>
            <a:ext cx="1853192" cy="1856783"/>
            <a:chOff x="0" y="0"/>
            <a:chExt cx="1853190" cy="1856781"/>
          </a:xfrm>
        </p:grpSpPr>
        <p:sp>
          <p:nvSpPr>
            <p:cNvPr id="676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77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grpSp>
        <p:nvGrpSpPr>
          <p:cNvPr id="681" name="Group"/>
          <p:cNvGrpSpPr/>
          <p:nvPr/>
        </p:nvGrpSpPr>
        <p:grpSpPr>
          <a:xfrm>
            <a:off x="7033108" y="7260938"/>
            <a:ext cx="1853192" cy="1856783"/>
            <a:chOff x="0" y="0"/>
            <a:chExt cx="1853190" cy="1856781"/>
          </a:xfrm>
        </p:grpSpPr>
        <p:sp>
          <p:nvSpPr>
            <p:cNvPr id="679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80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sp>
        <p:nvSpPr>
          <p:cNvPr id="682" name="Rectangle"/>
          <p:cNvSpPr/>
          <p:nvPr/>
        </p:nvSpPr>
        <p:spPr>
          <a:xfrm>
            <a:off x="59652" y="5149413"/>
            <a:ext cx="7956317" cy="2010830"/>
          </a:xfrm>
          <a:prstGeom prst="rect">
            <a:avLst/>
          </a:prstGeom>
          <a:ln w="63500">
            <a:solidFill>
              <a:schemeClr val="accent5">
                <a:hueOff val="-375889"/>
                <a:satOff val="-9195"/>
                <a:lumOff val="-14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84" name="Target Variable:…"/>
          <p:cNvSpPr txBox="1"/>
          <p:nvPr/>
        </p:nvSpPr>
        <p:spPr>
          <a:xfrm>
            <a:off x="172223" y="2324099"/>
            <a:ext cx="24017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Target Variable: </a:t>
            </a:r>
          </a:p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Yes/No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6797" y="2650138"/>
            <a:ext cx="45339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1828" y="6297700"/>
            <a:ext cx="2933701" cy="939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3" name="Group"/>
          <p:cNvGrpSpPr/>
          <p:nvPr/>
        </p:nvGrpSpPr>
        <p:grpSpPr>
          <a:xfrm>
            <a:off x="2601392" y="4152573"/>
            <a:ext cx="7681717" cy="1844083"/>
            <a:chOff x="0" y="0"/>
            <a:chExt cx="7681716" cy="1844081"/>
          </a:xfrm>
        </p:grpSpPr>
        <p:pic>
          <p:nvPicPr>
            <p:cNvPr id="689" name="image3.png" descr="image3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690" name="Rectangle"/>
            <p:cNvSpPr/>
            <p:nvPr/>
          </p:nvSpPr>
          <p:spPr>
            <a:xfrm>
              <a:off x="3338" y="19050"/>
              <a:ext cx="1292037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91" name="Rectangle"/>
            <p:cNvSpPr/>
            <p:nvPr/>
          </p:nvSpPr>
          <p:spPr>
            <a:xfrm>
              <a:off x="4539838" y="19050"/>
              <a:ext cx="118520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92" name="Rectangle"/>
            <p:cNvSpPr/>
            <p:nvPr/>
          </p:nvSpPr>
          <p:spPr>
            <a:xfrm>
              <a:off x="6344854" y="31750"/>
              <a:ext cx="131677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96" name="Group"/>
          <p:cNvGrpSpPr/>
          <p:nvPr/>
        </p:nvGrpSpPr>
        <p:grpSpPr>
          <a:xfrm>
            <a:off x="2280714" y="4133523"/>
            <a:ext cx="1853192" cy="1856783"/>
            <a:chOff x="0" y="0"/>
            <a:chExt cx="1853190" cy="1856781"/>
          </a:xfrm>
        </p:grpSpPr>
        <p:sp>
          <p:nvSpPr>
            <p:cNvPr id="69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95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pic>
        <p:nvPicPr>
          <p:cNvPr id="69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89533" y="7555217"/>
            <a:ext cx="7315201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99" name="Target Variable:…"/>
          <p:cNvSpPr txBox="1"/>
          <p:nvPr/>
        </p:nvSpPr>
        <p:spPr>
          <a:xfrm>
            <a:off x="172223" y="2324099"/>
            <a:ext cx="24017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Target Variable: </a:t>
            </a:r>
          </a:p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Yes/No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" grpId="1" animBg="1" advAuto="0"/>
      <p:bldP spid="69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pic>
        <p:nvPicPr>
          <p:cNvPr id="70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541" y="2183584"/>
            <a:ext cx="7681718" cy="1844083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711" name="Group"/>
          <p:cNvGrpSpPr/>
          <p:nvPr/>
        </p:nvGrpSpPr>
        <p:grpSpPr>
          <a:xfrm>
            <a:off x="2257540" y="4032933"/>
            <a:ext cx="8669620" cy="3146168"/>
            <a:chOff x="564019" y="0"/>
            <a:chExt cx="8669618" cy="3146167"/>
          </a:xfrm>
        </p:grpSpPr>
        <p:grpSp>
          <p:nvGrpSpPr>
            <p:cNvPr id="707" name="Group"/>
            <p:cNvGrpSpPr/>
            <p:nvPr/>
          </p:nvGrpSpPr>
          <p:grpSpPr>
            <a:xfrm>
              <a:off x="564019" y="0"/>
              <a:ext cx="3236269" cy="1191733"/>
              <a:chOff x="310019" y="0"/>
              <a:chExt cx="3236267" cy="1191732"/>
            </a:xfrm>
          </p:grpSpPr>
          <p:sp>
            <p:nvSpPr>
              <p:cNvPr id="705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06" name="body shape = rectangle"/>
              <p:cNvSpPr txBox="1"/>
              <p:nvPr/>
            </p:nvSpPr>
            <p:spPr>
              <a:xfrm>
                <a:off x="310019" y="316185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710" name="Group"/>
            <p:cNvGrpSpPr/>
            <p:nvPr/>
          </p:nvGrpSpPr>
          <p:grpSpPr>
            <a:xfrm>
              <a:off x="6218490" y="-1"/>
              <a:ext cx="3015149" cy="3146169"/>
              <a:chOff x="180385" y="0"/>
              <a:chExt cx="3015148" cy="3146167"/>
            </a:xfrm>
          </p:grpSpPr>
          <p:sp>
            <p:nvSpPr>
              <p:cNvPr id="708" name="Line"/>
              <p:cNvSpPr/>
              <p:nvPr/>
            </p:nvSpPr>
            <p:spPr>
              <a:xfrm>
                <a:off x="180385" y="-1"/>
                <a:ext cx="1734569" cy="314616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09" name="body shape = oval"/>
              <p:cNvSpPr txBox="1"/>
              <p:nvPr/>
            </p:nvSpPr>
            <p:spPr>
              <a:xfrm>
                <a:off x="609348" y="1497928"/>
                <a:ext cx="2586187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grpSp>
        <p:nvGrpSpPr>
          <p:cNvPr id="716" name="Group"/>
          <p:cNvGrpSpPr/>
          <p:nvPr/>
        </p:nvGrpSpPr>
        <p:grpSpPr>
          <a:xfrm>
            <a:off x="421929" y="5232787"/>
            <a:ext cx="7681718" cy="1844083"/>
            <a:chOff x="0" y="0"/>
            <a:chExt cx="7681716" cy="1844081"/>
          </a:xfrm>
        </p:grpSpPr>
        <p:pic>
          <p:nvPicPr>
            <p:cNvPr id="712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713" name="Rectangle"/>
            <p:cNvSpPr/>
            <p:nvPr/>
          </p:nvSpPr>
          <p:spPr>
            <a:xfrm>
              <a:off x="3338" y="19050"/>
              <a:ext cx="1292037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14" name="Rectangle"/>
            <p:cNvSpPr/>
            <p:nvPr/>
          </p:nvSpPr>
          <p:spPr>
            <a:xfrm>
              <a:off x="4539838" y="19050"/>
              <a:ext cx="118520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15" name="Rectangle"/>
            <p:cNvSpPr/>
            <p:nvPr/>
          </p:nvSpPr>
          <p:spPr>
            <a:xfrm>
              <a:off x="6344854" y="31750"/>
              <a:ext cx="131677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0" name="Group"/>
          <p:cNvGrpSpPr/>
          <p:nvPr/>
        </p:nvGrpSpPr>
        <p:grpSpPr>
          <a:xfrm>
            <a:off x="5050732" y="7267288"/>
            <a:ext cx="7681718" cy="1844083"/>
            <a:chOff x="0" y="0"/>
            <a:chExt cx="7681716" cy="1844081"/>
          </a:xfrm>
        </p:grpSpPr>
        <p:pic>
          <p:nvPicPr>
            <p:cNvPr id="717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718" name="Rectangle"/>
            <p:cNvSpPr/>
            <p:nvPr/>
          </p:nvSpPr>
          <p:spPr>
            <a:xfrm>
              <a:off x="1307150" y="19050"/>
              <a:ext cx="3228464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Rectangle"/>
            <p:cNvSpPr/>
            <p:nvPr/>
          </p:nvSpPr>
          <p:spPr>
            <a:xfrm>
              <a:off x="5692496" y="19050"/>
              <a:ext cx="637787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3" name="Group"/>
          <p:cNvGrpSpPr/>
          <p:nvPr/>
        </p:nvGrpSpPr>
        <p:grpSpPr>
          <a:xfrm>
            <a:off x="-15155" y="5226437"/>
            <a:ext cx="1853192" cy="1856783"/>
            <a:chOff x="0" y="0"/>
            <a:chExt cx="1853190" cy="1856781"/>
          </a:xfrm>
        </p:grpSpPr>
        <p:sp>
          <p:nvSpPr>
            <p:cNvPr id="721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22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7033108" y="7260938"/>
            <a:ext cx="1853192" cy="1856783"/>
            <a:chOff x="0" y="0"/>
            <a:chExt cx="1853190" cy="1856781"/>
          </a:xfrm>
        </p:grpSpPr>
        <p:sp>
          <p:nvSpPr>
            <p:cNvPr id="72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25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sp>
        <p:nvSpPr>
          <p:cNvPr id="727" name="Rectangle"/>
          <p:cNvSpPr/>
          <p:nvPr/>
        </p:nvSpPr>
        <p:spPr>
          <a:xfrm>
            <a:off x="4913432" y="7183915"/>
            <a:ext cx="7956318" cy="2010829"/>
          </a:xfrm>
          <a:prstGeom prst="rect">
            <a:avLst/>
          </a:prstGeom>
          <a:ln w="63500">
            <a:solidFill>
              <a:schemeClr val="accent5">
                <a:hueOff val="-375889"/>
                <a:satOff val="-9195"/>
                <a:lumOff val="-14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729" name="Target Variable:…"/>
          <p:cNvSpPr txBox="1"/>
          <p:nvPr/>
        </p:nvSpPr>
        <p:spPr>
          <a:xfrm>
            <a:off x="172223" y="2324099"/>
            <a:ext cx="24017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Target Variable: </a:t>
            </a:r>
          </a:p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Yes/No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pic>
        <p:nvPicPr>
          <p:cNvPr id="73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6797" y="2650138"/>
            <a:ext cx="4533901" cy="990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6" name="Group"/>
          <p:cNvGrpSpPr/>
          <p:nvPr/>
        </p:nvGrpSpPr>
        <p:grpSpPr>
          <a:xfrm>
            <a:off x="3032888" y="3954758"/>
            <a:ext cx="7681718" cy="1844083"/>
            <a:chOff x="0" y="0"/>
            <a:chExt cx="7681716" cy="1844081"/>
          </a:xfrm>
        </p:grpSpPr>
        <p:pic>
          <p:nvPicPr>
            <p:cNvPr id="733" name="image3.png" descr="image3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734" name="Rectangle"/>
            <p:cNvSpPr/>
            <p:nvPr/>
          </p:nvSpPr>
          <p:spPr>
            <a:xfrm>
              <a:off x="1307150" y="19050"/>
              <a:ext cx="3228464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Rectangle"/>
            <p:cNvSpPr/>
            <p:nvPr/>
          </p:nvSpPr>
          <p:spPr>
            <a:xfrm>
              <a:off x="5692496" y="19050"/>
              <a:ext cx="637787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39" name="Group"/>
          <p:cNvGrpSpPr/>
          <p:nvPr/>
        </p:nvGrpSpPr>
        <p:grpSpPr>
          <a:xfrm>
            <a:off x="5015264" y="3948408"/>
            <a:ext cx="1853192" cy="1856783"/>
            <a:chOff x="0" y="0"/>
            <a:chExt cx="1853190" cy="1856781"/>
          </a:xfrm>
        </p:grpSpPr>
        <p:sp>
          <p:nvSpPr>
            <p:cNvPr id="737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38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pic>
        <p:nvPicPr>
          <p:cNvPr id="74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73817" y="6162675"/>
            <a:ext cx="2933701" cy="93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42804" y="7605152"/>
            <a:ext cx="7315201" cy="939801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743" name="Target Variable:…"/>
          <p:cNvSpPr txBox="1"/>
          <p:nvPr/>
        </p:nvSpPr>
        <p:spPr>
          <a:xfrm>
            <a:off x="172223" y="2324099"/>
            <a:ext cx="24017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Target Variable: </a:t>
            </a:r>
          </a:p>
          <a:p>
            <a: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Yes/No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" grpId="1" animBg="1" advAuto="0"/>
      <p:bldP spid="741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</a:t>
            </a:r>
          </a:p>
        </p:txBody>
      </p:sp>
      <p:sp>
        <p:nvSpPr>
          <p:cNvPr id="748" name="The weather forecast says with prob 80% it will rain tmr. What is the entropy of this forecast?…"/>
          <p:cNvSpPr txBox="1">
            <a:spLocks noGrp="1"/>
          </p:cNvSpPr>
          <p:nvPr>
            <p:ph type="body" idx="1"/>
          </p:nvPr>
        </p:nvSpPr>
        <p:spPr>
          <a:xfrm>
            <a:off x="508000" y="2178050"/>
            <a:ext cx="11988800" cy="6712995"/>
          </a:xfrm>
          <a:prstGeom prst="rect">
            <a:avLst/>
          </a:prstGeom>
        </p:spPr>
        <p:txBody>
          <a:bodyPr/>
          <a:lstStyle/>
          <a:p>
            <a:pPr marL="210311" indent="-210311" defTabSz="537463">
              <a:spcBef>
                <a:spcPts val="2200"/>
              </a:spcBef>
              <a:buSzPct val="100000"/>
              <a:buAutoNum type="arabicPeriod"/>
              <a:defRPr sz="3312"/>
            </a:pPr>
            <a:r>
              <a:t>The weather forecast says with prob 80% it will rain tmr. What is the entropy of this forecast?</a:t>
            </a:r>
          </a:p>
          <a:p>
            <a:pPr marL="210311" indent="-210311" defTabSz="537463">
              <a:spcBef>
                <a:spcPts val="2200"/>
              </a:spcBef>
              <a:buSzPct val="100000"/>
              <a:buAutoNum type="arabicPeriod"/>
              <a:defRPr sz="3312"/>
            </a:pPr>
            <a:r>
              <a:t>In a medical study, Group A has 70 smokers and 30 non-smokers and Group B has 85 smokers and 15 non-smokers, without computing them, can you tell which group has higher entropy?</a:t>
            </a:r>
          </a:p>
          <a:p>
            <a:pPr marL="210311" indent="-210311" defTabSz="537463">
              <a:spcBef>
                <a:spcPts val="2200"/>
              </a:spcBef>
              <a:buSzPct val="100000"/>
              <a:buAutoNum type="arabicPeriod"/>
              <a:defRPr sz="3312"/>
            </a:pPr>
            <a:r>
              <a:t> Jim is inviting a few friends to his house and he wants to collect information about their attendance. Mike says he will come for 100% sure, Emily says she has 50% chance of coming and John says he is busy and only has 20% chance of coming. Who gives the answer with highest entropy?</a:t>
            </a:r>
          </a:p>
        </p:txBody>
      </p:sp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o what is entrop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what is entropy?</a:t>
            </a:r>
          </a:p>
        </p:txBody>
      </p:sp>
      <p:sp>
        <p:nvSpPr>
          <p:cNvPr id="752" name="measure of uncertainty/impurity"/>
          <p:cNvSpPr txBox="1">
            <a:spLocks noGrp="1"/>
          </p:cNvSpPr>
          <p:nvPr>
            <p:ph type="body" sz="quarter" idx="1"/>
          </p:nvPr>
        </p:nvSpPr>
        <p:spPr>
          <a:xfrm>
            <a:off x="508000" y="2133600"/>
            <a:ext cx="11988800" cy="1001323"/>
          </a:xfrm>
          <a:prstGeom prst="rect">
            <a:avLst/>
          </a:prstGeom>
        </p:spPr>
        <p:txBody>
          <a:bodyPr/>
          <a:lstStyle/>
          <a:p>
            <a:r>
              <a:t>measure of </a:t>
            </a:r>
            <a:r>
              <a:rPr b="1"/>
              <a:t>uncertainty</a:t>
            </a:r>
            <a:r>
              <a:t>/</a:t>
            </a:r>
            <a:r>
              <a:rPr b="1"/>
              <a:t>impurity</a:t>
            </a:r>
          </a:p>
        </p:txBody>
      </p:sp>
      <p:sp>
        <p:nvSpPr>
          <p:cNvPr id="7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57" name="entropy.png" descr="entr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1681" y="3365860"/>
            <a:ext cx="8507719" cy="566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Additional Issues about 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Additional Issues about Entropy</a:t>
            </a:r>
          </a:p>
        </p:txBody>
      </p:sp>
      <p:sp>
        <p:nvSpPr>
          <p:cNvPr id="760" name="Multi-class classif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425" indent="-352425" defTabSz="438150">
              <a:spcBef>
                <a:spcPts val="1800"/>
              </a:spcBef>
              <a:defRPr sz="2700"/>
            </a:pPr>
            <a:r>
              <a:t>Multi-class classification</a:t>
            </a:r>
          </a:p>
          <a:p>
            <a:pPr marL="704850" lvl="1" indent="-352425" defTabSz="438150">
              <a:spcBef>
                <a:spcPts val="1200"/>
              </a:spcBef>
              <a:defRPr sz="2700"/>
            </a:pPr>
            <a:r>
              <a:t>The base of “log” is the number of classes</a:t>
            </a:r>
          </a:p>
          <a:p>
            <a:pPr marL="704850" lvl="1" indent="-352425" defTabSz="438150">
              <a:spcBef>
                <a:spcPts val="1200"/>
              </a:spcBef>
              <a:defRPr sz="2700"/>
            </a:pPr>
            <a:r>
              <a:t>Example: 3 Yes, 4 No, 2 Maybe</a:t>
            </a:r>
          </a:p>
          <a:p>
            <a:pPr marL="1057275" lvl="2" indent="-352425" defTabSz="438150">
              <a:spcBef>
                <a:spcPts val="1200"/>
              </a:spcBef>
              <a:defRPr sz="2700"/>
            </a:pPr>
            <a:r>
              <a:t>nclass = 3</a:t>
            </a:r>
          </a:p>
          <a:p>
            <a:pPr marL="1057275" lvl="2" indent="-352425" defTabSz="438150">
              <a:spcBef>
                <a:spcPts val="1200"/>
              </a:spcBef>
              <a:defRPr sz="2700"/>
            </a:pPr>
            <a:r>
              <a:t>p</a:t>
            </a:r>
            <a:r>
              <a:rPr baseline="-5999"/>
              <a:t>1 </a:t>
            </a:r>
            <a:r>
              <a:t>= 3/9, p</a:t>
            </a:r>
            <a:r>
              <a:rPr baseline="-5999"/>
              <a:t>2</a:t>
            </a:r>
            <a:r>
              <a:t> = 4/9, p</a:t>
            </a:r>
            <a:r>
              <a:rPr baseline="-5999"/>
              <a:t>3</a:t>
            </a:r>
            <a:r>
              <a:t> = 2/9</a:t>
            </a:r>
          </a:p>
          <a:p>
            <a:pPr marL="1057275" lvl="2" indent="-352425" defTabSz="438150">
              <a:spcBef>
                <a:spcPts val="1200"/>
              </a:spcBef>
              <a:defRPr sz="2700"/>
            </a:pPr>
            <a:r>
              <a:t>Entropy = -p</a:t>
            </a:r>
            <a:r>
              <a:rPr baseline="-5999"/>
              <a:t>1</a:t>
            </a:r>
            <a:r>
              <a:t>log</a:t>
            </a:r>
            <a:r>
              <a:rPr baseline="-5999"/>
              <a:t>3</a:t>
            </a:r>
            <a:r>
              <a:t>(p</a:t>
            </a:r>
            <a:r>
              <a:rPr baseline="-5999"/>
              <a:t>1</a:t>
            </a:r>
            <a:r>
              <a:t>)-p</a:t>
            </a:r>
            <a:r>
              <a:rPr baseline="-5999"/>
              <a:t>2</a:t>
            </a:r>
            <a:r>
              <a:t>log</a:t>
            </a:r>
            <a:r>
              <a:rPr baseline="-5999"/>
              <a:t>3</a:t>
            </a:r>
            <a:r>
              <a:t>(p</a:t>
            </a:r>
            <a:r>
              <a:rPr baseline="-5999"/>
              <a:t>2</a:t>
            </a:r>
            <a:r>
              <a:t>)-p</a:t>
            </a:r>
            <a:r>
              <a:rPr baseline="-5999"/>
              <a:t>3</a:t>
            </a:r>
            <a:r>
              <a:t>log</a:t>
            </a:r>
            <a:r>
              <a:rPr baseline="-5999"/>
              <a:t>3</a:t>
            </a:r>
            <a:r>
              <a:t>(p</a:t>
            </a:r>
            <a:r>
              <a:rPr baseline="-5999"/>
              <a:t>3</a:t>
            </a:r>
            <a:r>
              <a:t>)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Handling continuous attribute</a:t>
            </a:r>
          </a:p>
          <a:p>
            <a:pPr marL="704850" lvl="1" indent="-352425" defTabSz="438150">
              <a:spcBef>
                <a:spcPts val="1200"/>
              </a:spcBef>
              <a:defRPr sz="2700"/>
            </a:pPr>
            <a:r>
              <a:t>Discretize continuous attribute into intervals</a:t>
            </a:r>
          </a:p>
          <a:p>
            <a:pPr marL="1057275" lvl="2" indent="-352425" defTabSz="438150">
              <a:spcBef>
                <a:spcPts val="1200"/>
              </a:spcBef>
              <a:defRPr sz="2700"/>
            </a:pPr>
            <a:r>
              <a:t>E.g., Original attribute: Temperature = 82.5</a:t>
            </a:r>
          </a:p>
          <a:p>
            <a:pPr marL="0" lvl="2" indent="704850" defTabSz="438150">
              <a:spcBef>
                <a:spcPts val="1200"/>
              </a:spcBef>
              <a:buSzTx/>
              <a:buNone/>
              <a:defRPr sz="2700"/>
            </a:pPr>
            <a:r>
              <a:t>         New attribute: (temperature &gt; 72.3) = Y, N</a:t>
            </a:r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ini Index…"/>
          <p:cNvSpPr txBox="1">
            <a:spLocks noGrp="1"/>
          </p:cNvSpPr>
          <p:nvPr>
            <p:ph type="body" sz="half" idx="1"/>
          </p:nvPr>
        </p:nvSpPr>
        <p:spPr>
          <a:xfrm>
            <a:off x="508000" y="2177298"/>
            <a:ext cx="11988800" cy="2844167"/>
          </a:xfrm>
          <a:prstGeom prst="rect">
            <a:avLst/>
          </a:prstGeom>
        </p:spPr>
        <p:txBody>
          <a:bodyPr/>
          <a:lstStyle>
            <a:lvl1pPr marL="432308" indent="-432308" defTabSz="537463">
              <a:spcBef>
                <a:spcPts val="2200"/>
              </a:spcBef>
              <a:defRPr sz="3312"/>
            </a:lvl1pPr>
            <a:lvl2pPr marL="864616" indent="-432308" defTabSz="537463">
              <a:spcBef>
                <a:spcPts val="2200"/>
              </a:spcBef>
              <a:defRPr sz="3312"/>
            </a:lvl2pPr>
          </a:lstStyle>
          <a:p>
            <a:r>
              <a:t>Gini Index</a:t>
            </a:r>
          </a:p>
          <a:p>
            <a:pPr lvl="1"/>
            <a:r>
              <a:t>measures how often a randomly chosen element from the set would be incorrectly labeled if it was randomly labeled according to the distribution of labels in the subset.</a:t>
            </a:r>
          </a:p>
        </p:txBody>
      </p:sp>
      <p:sp>
        <p:nvSpPr>
          <p:cNvPr id="7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65" name="Other Impurity Meas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Impurity Measures</a:t>
            </a:r>
          </a:p>
        </p:txBody>
      </p:sp>
      <p:sp>
        <p:nvSpPr>
          <p:cNvPr id="766" name="Gini(X) = 0 when all cases belong to the same class…"/>
          <p:cNvSpPr txBox="1"/>
          <p:nvPr/>
        </p:nvSpPr>
        <p:spPr>
          <a:xfrm>
            <a:off x="508000" y="4989905"/>
            <a:ext cx="11988800" cy="209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892809" lvl="1" indent="-446404" algn="l" defTabSz="554990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20"/>
            </a:pPr>
            <a:r>
              <a:t>Gini(X) = 0 when all cases belong to the same class</a:t>
            </a:r>
          </a:p>
          <a:p>
            <a:pPr marL="892809" lvl="1" indent="-446404" algn="l" defTabSz="554990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20"/>
            </a:pPr>
            <a:r>
              <a:t>Max value when all classes are equally represented (=0.5 in binary case)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dt.png"/>
          <p:cNvGrpSpPr/>
          <p:nvPr/>
        </p:nvGrpSpPr>
        <p:grpSpPr>
          <a:xfrm>
            <a:off x="5455120" y="2967610"/>
            <a:ext cx="3040704" cy="2423471"/>
            <a:chOff x="0" y="0"/>
            <a:chExt cx="3040702" cy="2423470"/>
          </a:xfrm>
        </p:grpSpPr>
        <p:pic>
          <p:nvPicPr>
            <p:cNvPr id="467" name="dt.png" descr="dt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139700" y="139700"/>
              <a:ext cx="2761303" cy="21440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6" name="dt.png" descr="dt.pn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3040703" cy="2423472"/>
            </a:xfrm>
            <a:prstGeom prst="rect">
              <a:avLst/>
            </a:prstGeom>
            <a:effectLst/>
          </p:spPr>
        </p:pic>
      </p:grp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91299" y="9258300"/>
            <a:ext cx="3429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71" name="X"/>
          <p:cNvSpPr/>
          <p:nvPr/>
        </p:nvSpPr>
        <p:spPr>
          <a:xfrm>
            <a:off x="2287889" y="3883683"/>
            <a:ext cx="1434287" cy="967691"/>
          </a:xfrm>
          <a:prstGeom prst="rect">
            <a:avLst/>
          </a:prstGeom>
          <a:solidFill>
            <a:srgbClr val="C9C3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r>
              <a:t>X</a:t>
            </a:r>
          </a:p>
        </p:txBody>
      </p:sp>
      <p:sp>
        <p:nvSpPr>
          <p:cNvPr id="472" name="Arrow"/>
          <p:cNvSpPr/>
          <p:nvPr/>
        </p:nvSpPr>
        <p:spPr>
          <a:xfrm>
            <a:off x="3824991" y="3864679"/>
            <a:ext cx="1270001" cy="1008567"/>
          </a:xfrm>
          <a:prstGeom prst="rightArrow">
            <a:avLst>
              <a:gd name="adj1" fmla="val 32000"/>
              <a:gd name="adj2" fmla="val 68589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73" name="Input (X)"/>
          <p:cNvSpPr txBox="1"/>
          <p:nvPr/>
        </p:nvSpPr>
        <p:spPr>
          <a:xfrm>
            <a:off x="2280263" y="2215689"/>
            <a:ext cx="169076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t>Input (X)</a:t>
            </a:r>
          </a:p>
        </p:txBody>
      </p:sp>
      <p:sp>
        <p:nvSpPr>
          <p:cNvPr id="474" name="Arrow"/>
          <p:cNvSpPr/>
          <p:nvPr/>
        </p:nvSpPr>
        <p:spPr>
          <a:xfrm>
            <a:off x="8860093" y="3886362"/>
            <a:ext cx="1270001" cy="1008567"/>
          </a:xfrm>
          <a:prstGeom prst="rightArrow">
            <a:avLst>
              <a:gd name="adj1" fmla="val 32000"/>
              <a:gd name="adj2" fmla="val 68589"/>
            </a:avLst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75" name="Output (Y)"/>
          <p:cNvSpPr txBox="1"/>
          <p:nvPr/>
        </p:nvSpPr>
        <p:spPr>
          <a:xfrm>
            <a:off x="10035437" y="2215689"/>
            <a:ext cx="198674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t>Output (Y)</a:t>
            </a:r>
          </a:p>
        </p:txBody>
      </p:sp>
      <p:sp>
        <p:nvSpPr>
          <p:cNvPr id="476" name="f(X) = Y"/>
          <p:cNvSpPr txBox="1"/>
          <p:nvPr/>
        </p:nvSpPr>
        <p:spPr>
          <a:xfrm>
            <a:off x="-13933" y="2114550"/>
            <a:ext cx="198272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300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f(X) = Y</a:t>
            </a:r>
          </a:p>
        </p:txBody>
      </p:sp>
      <p:sp>
        <p:nvSpPr>
          <p:cNvPr id="477" name="Model (f)"/>
          <p:cNvSpPr txBox="1"/>
          <p:nvPr/>
        </p:nvSpPr>
        <p:spPr>
          <a:xfrm>
            <a:off x="6056661" y="2215689"/>
            <a:ext cx="17545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t>Model (f)</a:t>
            </a:r>
          </a:p>
        </p:txBody>
      </p:sp>
      <p:sp>
        <p:nvSpPr>
          <p:cNvPr id="478" name="Given new data Xnew, What is Ynew?"/>
          <p:cNvSpPr txBox="1"/>
          <p:nvPr/>
        </p:nvSpPr>
        <p:spPr>
          <a:xfrm>
            <a:off x="2139712" y="5675333"/>
            <a:ext cx="310345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Given new data X</a:t>
            </a:r>
            <a:r>
              <a:rPr baseline="-5999"/>
              <a:t>new, </a:t>
            </a:r>
            <a:r>
              <a:t>What is Y</a:t>
            </a:r>
            <a:r>
              <a:rPr baseline="-5999"/>
              <a:t>new</a:t>
            </a:r>
            <a:r>
              <a:t>?</a:t>
            </a:r>
          </a:p>
        </p:txBody>
      </p:sp>
      <p:grpSp>
        <p:nvGrpSpPr>
          <p:cNvPr id="481" name="dt.png"/>
          <p:cNvGrpSpPr/>
          <p:nvPr/>
        </p:nvGrpSpPr>
        <p:grpSpPr>
          <a:xfrm>
            <a:off x="5464227" y="2977012"/>
            <a:ext cx="3016487" cy="2404667"/>
            <a:chOff x="0" y="0"/>
            <a:chExt cx="3016486" cy="2404666"/>
          </a:xfrm>
        </p:grpSpPr>
        <p:pic>
          <p:nvPicPr>
            <p:cNvPr id="480" name="dt.png" descr="dt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139700" y="139700"/>
              <a:ext cx="2737087" cy="21252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9" name="dt.png" descr="dt.png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016487" cy="2404667"/>
            </a:xfrm>
            <a:prstGeom prst="rect">
              <a:avLst/>
            </a:prstGeom>
            <a:effectLst/>
          </p:spPr>
        </p:pic>
      </p:grpSp>
      <p:grpSp>
        <p:nvGrpSpPr>
          <p:cNvPr id="484" name="Group"/>
          <p:cNvGrpSpPr/>
          <p:nvPr/>
        </p:nvGrpSpPr>
        <p:grpSpPr>
          <a:xfrm>
            <a:off x="2287889" y="6702287"/>
            <a:ext cx="2807103" cy="1008567"/>
            <a:chOff x="0" y="0"/>
            <a:chExt cx="2807102" cy="1008565"/>
          </a:xfrm>
        </p:grpSpPr>
        <p:sp>
          <p:nvSpPr>
            <p:cNvPr id="482" name="Xnew"/>
            <p:cNvSpPr/>
            <p:nvPr/>
          </p:nvSpPr>
          <p:spPr>
            <a:xfrm>
              <a:off x="0" y="22721"/>
              <a:ext cx="1434287" cy="967690"/>
            </a:xfrm>
            <a:prstGeom prst="rect">
              <a:avLst/>
            </a:prstGeom>
            <a:solidFill>
              <a:srgbClr val="C9C3B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r>
                <a:t>X</a:t>
              </a:r>
              <a:r>
                <a:rPr baseline="-5999"/>
                <a:t>new</a:t>
              </a:r>
            </a:p>
          </p:txBody>
        </p:sp>
        <p:sp>
          <p:nvSpPr>
            <p:cNvPr id="483" name="Arrow"/>
            <p:cNvSpPr/>
            <p:nvPr/>
          </p:nvSpPr>
          <p:spPr>
            <a:xfrm>
              <a:off x="1537102" y="0"/>
              <a:ext cx="1270001" cy="1008566"/>
            </a:xfrm>
            <a:prstGeom prst="rightArrow">
              <a:avLst>
                <a:gd name="adj1" fmla="val 32000"/>
                <a:gd name="adj2" fmla="val 68589"/>
              </a:avLst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345515" y="2840391"/>
            <a:ext cx="11890423" cy="2722389"/>
            <a:chOff x="-100849" y="0"/>
            <a:chExt cx="11890422" cy="2722387"/>
          </a:xfrm>
        </p:grpSpPr>
        <p:sp>
          <p:nvSpPr>
            <p:cNvPr id="485" name="Rectangle"/>
            <p:cNvSpPr/>
            <p:nvPr/>
          </p:nvSpPr>
          <p:spPr>
            <a:xfrm>
              <a:off x="1551160" y="0"/>
              <a:ext cx="10238414" cy="2722388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6" name="Modeling"/>
            <p:cNvSpPr txBox="1"/>
            <p:nvPr/>
          </p:nvSpPr>
          <p:spPr>
            <a:xfrm>
              <a:off x="-100850" y="949760"/>
              <a:ext cx="1600201" cy="4466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Modeling</a:t>
              </a:r>
            </a:p>
          </p:txBody>
        </p:sp>
      </p:grpSp>
      <p:sp>
        <p:nvSpPr>
          <p:cNvPr id="488" name="Predictive Modeling"/>
          <p:cNvSpPr txBox="1"/>
          <p:nvPr/>
        </p:nvSpPr>
        <p:spPr>
          <a:xfrm>
            <a:off x="978071" y="741853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r>
              <a:rPr dirty="0"/>
              <a:t>Predictive Modeling</a:t>
            </a:r>
          </a:p>
        </p:txBody>
      </p:sp>
      <p:grpSp>
        <p:nvGrpSpPr>
          <p:cNvPr id="494" name="Group"/>
          <p:cNvGrpSpPr/>
          <p:nvPr/>
        </p:nvGrpSpPr>
        <p:grpSpPr>
          <a:xfrm>
            <a:off x="2287889" y="3881400"/>
            <a:ext cx="9506442" cy="969974"/>
            <a:chOff x="0" y="0"/>
            <a:chExt cx="9506441" cy="969972"/>
          </a:xfrm>
        </p:grpSpPr>
        <p:sp>
          <p:nvSpPr>
            <p:cNvPr id="489" name="Y"/>
            <p:cNvSpPr/>
            <p:nvPr/>
          </p:nvSpPr>
          <p:spPr>
            <a:xfrm>
              <a:off x="7949999" y="0"/>
              <a:ext cx="1556443" cy="967690"/>
            </a:xfrm>
            <a:prstGeom prst="rect">
              <a:avLst/>
            </a:prstGeom>
            <a:solidFill>
              <a:srgbClr val="C9C3B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200"/>
              </a:lvl1pPr>
            </a:lstStyle>
            <a:p>
              <a:r>
                <a:t>Y</a:t>
              </a:r>
            </a:p>
          </p:txBody>
        </p:sp>
        <p:grpSp>
          <p:nvGrpSpPr>
            <p:cNvPr id="492" name="Group"/>
            <p:cNvGrpSpPr/>
            <p:nvPr/>
          </p:nvGrpSpPr>
          <p:grpSpPr>
            <a:xfrm>
              <a:off x="0" y="0"/>
              <a:ext cx="9445364" cy="969973"/>
              <a:chOff x="0" y="0"/>
              <a:chExt cx="9445363" cy="969972"/>
            </a:xfrm>
          </p:grpSpPr>
          <p:sp>
            <p:nvSpPr>
              <p:cNvPr id="490" name="Xold"/>
              <p:cNvSpPr/>
              <p:nvPr/>
            </p:nvSpPr>
            <p:spPr>
              <a:xfrm>
                <a:off x="0" y="2282"/>
                <a:ext cx="1434287" cy="967691"/>
              </a:xfrm>
              <a:prstGeom prst="rect">
                <a:avLst/>
              </a:prstGeom>
              <a:solidFill>
                <a:srgbClr val="C9C3BA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r>
                  <a:t>X</a:t>
                </a:r>
                <a:r>
                  <a:rPr baseline="-5999"/>
                  <a:t>old</a:t>
                </a:r>
              </a:p>
            </p:txBody>
          </p:sp>
          <p:sp>
            <p:nvSpPr>
              <p:cNvPr id="491" name="Rectangle"/>
              <p:cNvSpPr/>
              <p:nvPr/>
            </p:nvSpPr>
            <p:spPr>
              <a:xfrm>
                <a:off x="8011076" y="0"/>
                <a:ext cx="1434288" cy="967690"/>
              </a:xfrm>
              <a:prstGeom prst="rect">
                <a:avLst/>
              </a:prstGeom>
              <a:solidFill>
                <a:srgbClr val="C9C3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21569" y="219131"/>
              <a:ext cx="736601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9" name="Group"/>
          <p:cNvGrpSpPr/>
          <p:nvPr/>
        </p:nvGrpSpPr>
        <p:grpSpPr>
          <a:xfrm>
            <a:off x="8842861" y="6617849"/>
            <a:ext cx="2873160" cy="1013103"/>
            <a:chOff x="0" y="0"/>
            <a:chExt cx="2873159" cy="1013102"/>
          </a:xfrm>
        </p:grpSpPr>
        <p:grpSp>
          <p:nvGrpSpPr>
            <p:cNvPr id="497" name="Group"/>
            <p:cNvGrpSpPr/>
            <p:nvPr/>
          </p:nvGrpSpPr>
          <p:grpSpPr>
            <a:xfrm>
              <a:off x="0" y="0"/>
              <a:ext cx="2873160" cy="1013103"/>
              <a:chOff x="0" y="0"/>
              <a:chExt cx="2873159" cy="1013102"/>
            </a:xfrm>
          </p:grpSpPr>
          <p:sp>
            <p:nvSpPr>
              <p:cNvPr id="495" name="Rectangle"/>
              <p:cNvSpPr/>
              <p:nvPr/>
            </p:nvSpPr>
            <p:spPr>
              <a:xfrm>
                <a:off x="1438872" y="0"/>
                <a:ext cx="1434288" cy="967690"/>
              </a:xfrm>
              <a:prstGeom prst="rect">
                <a:avLst/>
              </a:prstGeom>
              <a:solidFill>
                <a:srgbClr val="C9C3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96" name="Arrow"/>
              <p:cNvSpPr/>
              <p:nvPr/>
            </p:nvSpPr>
            <p:spPr>
              <a:xfrm>
                <a:off x="0" y="4536"/>
                <a:ext cx="1270000" cy="1008567"/>
              </a:xfrm>
              <a:prstGeom prst="rightArrow">
                <a:avLst>
                  <a:gd name="adj1" fmla="val 32000"/>
                  <a:gd name="adj2" fmla="val 68589"/>
                </a:avLst>
              </a:prstGeom>
              <a:noFill/>
              <a:ln w="25400" cap="flat">
                <a:solidFill>
                  <a:srgbClr val="6663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pic>
          <p:nvPicPr>
            <p:cNvPr id="49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655473" y="261639"/>
              <a:ext cx="876301" cy="520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2" name="Group"/>
          <p:cNvGrpSpPr/>
          <p:nvPr/>
        </p:nvGrpSpPr>
        <p:grpSpPr>
          <a:xfrm>
            <a:off x="164812" y="5661893"/>
            <a:ext cx="12071128" cy="2722389"/>
            <a:chOff x="-281552" y="0"/>
            <a:chExt cx="12071126" cy="2722388"/>
          </a:xfrm>
        </p:grpSpPr>
        <p:sp>
          <p:nvSpPr>
            <p:cNvPr id="500" name="Rectangle"/>
            <p:cNvSpPr/>
            <p:nvPr/>
          </p:nvSpPr>
          <p:spPr>
            <a:xfrm>
              <a:off x="1551160" y="0"/>
              <a:ext cx="10238414" cy="2722388"/>
            </a:xfrm>
            <a:prstGeom prst="rect">
              <a:avLst/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1" name="Predicting"/>
            <p:cNvSpPr txBox="1"/>
            <p:nvPr/>
          </p:nvSpPr>
          <p:spPr>
            <a:xfrm>
              <a:off x="-281552" y="949760"/>
              <a:ext cx="1780904" cy="653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rPr dirty="0"/>
                <a:t>Predicting</a:t>
              </a:r>
            </a:p>
          </p:txBody>
        </p:sp>
      </p:grpSp>
      <p:sp>
        <p:nvSpPr>
          <p:cNvPr id="503" name="A predictive model is a formula learned from old data for estimating the unknown value of interest for some new data"/>
          <p:cNvSpPr txBox="1">
            <a:spLocks noGrp="1"/>
          </p:cNvSpPr>
          <p:nvPr>
            <p:ph type="body" sz="quarter" idx="1"/>
          </p:nvPr>
        </p:nvSpPr>
        <p:spPr>
          <a:xfrm>
            <a:off x="508000" y="8220706"/>
            <a:ext cx="11988800" cy="1419866"/>
          </a:xfrm>
          <a:prstGeom prst="rect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</p:spPr>
        <p:txBody>
          <a:bodyPr/>
          <a:lstStyle/>
          <a:p>
            <a:pPr marL="0" indent="0" defTabSz="572516">
              <a:spcBef>
                <a:spcPts val="2300"/>
              </a:spcBef>
              <a:buClrTx/>
              <a:buSzTx/>
              <a:buFontTx/>
              <a:buNone/>
              <a:defRPr sz="3528"/>
            </a:pPr>
            <a:r>
              <a:t>A predictive model is a formula learned from </a:t>
            </a:r>
            <a:r>
              <a:rPr i="1"/>
              <a:t>old</a:t>
            </a:r>
            <a:r>
              <a:t> data for estimating the unknown value of interest for some </a:t>
            </a:r>
            <a:r>
              <a:rPr i="1"/>
              <a:t>new</a:t>
            </a:r>
            <a:r>
              <a:t> 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626 0.285063" pathEditMode="relative">
                                      <p:cBhvr>
                                        <p:cTn id="18" dur="6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3" animBg="1" advAuto="0"/>
      <p:bldP spid="484" grpId="4" animBg="1" advAuto="0"/>
      <p:bldP spid="487" grpId="7" animBg="1" advAuto="0"/>
      <p:bldP spid="488" grpId="2" animBg="1" advAuto="0"/>
      <p:bldP spid="499" grpId="6" animBg="1" advAuto="0"/>
      <p:bldP spid="502" grpId="8" animBg="1" advAuto="0"/>
      <p:bldP spid="503" grpId="9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Which split is bet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split is better?</a:t>
            </a:r>
          </a:p>
        </p:txBody>
      </p:sp>
      <p:pic>
        <p:nvPicPr>
          <p:cNvPr id="76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397" y="4141627"/>
            <a:ext cx="5836837" cy="1401199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776" name="Group"/>
          <p:cNvGrpSpPr/>
          <p:nvPr/>
        </p:nvGrpSpPr>
        <p:grpSpPr>
          <a:xfrm>
            <a:off x="111465" y="5546657"/>
            <a:ext cx="5944452" cy="1207753"/>
            <a:chOff x="1188149" y="-34163"/>
            <a:chExt cx="5944451" cy="1207751"/>
          </a:xfrm>
        </p:grpSpPr>
        <p:grpSp>
          <p:nvGrpSpPr>
            <p:cNvPr id="772" name="Group"/>
            <p:cNvGrpSpPr/>
            <p:nvPr/>
          </p:nvGrpSpPr>
          <p:grpSpPr>
            <a:xfrm>
              <a:off x="1188149" y="-26154"/>
              <a:ext cx="3236268" cy="1191733"/>
              <a:chOff x="951230" y="0"/>
              <a:chExt cx="3236267" cy="1191732"/>
            </a:xfrm>
          </p:grpSpPr>
          <p:sp>
            <p:nvSpPr>
              <p:cNvPr id="770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71" name="body shape = rectangle"/>
              <p:cNvSpPr txBox="1"/>
              <p:nvPr/>
            </p:nvSpPr>
            <p:spPr>
              <a:xfrm>
                <a:off x="951230" y="337375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775" name="Group"/>
            <p:cNvGrpSpPr/>
            <p:nvPr/>
          </p:nvGrpSpPr>
          <p:grpSpPr>
            <a:xfrm>
              <a:off x="4546414" y="-34164"/>
              <a:ext cx="2586187" cy="1207753"/>
              <a:chOff x="-1491690" y="-34163"/>
              <a:chExt cx="2586186" cy="1207751"/>
            </a:xfrm>
          </p:grpSpPr>
          <p:sp>
            <p:nvSpPr>
              <p:cNvPr id="773" name="Line"/>
              <p:cNvSpPr/>
              <p:nvPr/>
            </p:nvSpPr>
            <p:spPr>
              <a:xfrm>
                <a:off x="-1374041" y="-34164"/>
                <a:ext cx="1207753" cy="120775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74" name="body shape = oval"/>
              <p:cNvSpPr txBox="1"/>
              <p:nvPr/>
            </p:nvSpPr>
            <p:spPr>
              <a:xfrm>
                <a:off x="-1491691" y="311222"/>
                <a:ext cx="2586188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grpSp>
        <p:nvGrpSpPr>
          <p:cNvPr id="779" name="Group"/>
          <p:cNvGrpSpPr/>
          <p:nvPr/>
        </p:nvGrpSpPr>
        <p:grpSpPr>
          <a:xfrm>
            <a:off x="40039" y="6740161"/>
            <a:ext cx="1853192" cy="1856783"/>
            <a:chOff x="0" y="0"/>
            <a:chExt cx="1853190" cy="1856781"/>
          </a:xfrm>
        </p:grpSpPr>
        <p:sp>
          <p:nvSpPr>
            <p:cNvPr id="777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78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grpSp>
        <p:nvGrpSpPr>
          <p:cNvPr id="782" name="Group"/>
          <p:cNvGrpSpPr/>
          <p:nvPr/>
        </p:nvGrpSpPr>
        <p:grpSpPr>
          <a:xfrm>
            <a:off x="4023760" y="6740161"/>
            <a:ext cx="1853192" cy="1856783"/>
            <a:chOff x="0" y="0"/>
            <a:chExt cx="1853190" cy="1856781"/>
          </a:xfrm>
        </p:grpSpPr>
        <p:sp>
          <p:nvSpPr>
            <p:cNvPr id="780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pic>
        <p:nvPicPr>
          <p:cNvPr id="783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3041" y="4153437"/>
            <a:ext cx="5836837" cy="1401199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790" name="Group"/>
          <p:cNvGrpSpPr/>
          <p:nvPr/>
        </p:nvGrpSpPr>
        <p:grpSpPr>
          <a:xfrm>
            <a:off x="7085471" y="5558468"/>
            <a:ext cx="5915728" cy="1207752"/>
            <a:chOff x="1202511" y="-34163"/>
            <a:chExt cx="5915727" cy="1207751"/>
          </a:xfrm>
        </p:grpSpPr>
        <p:grpSp>
          <p:nvGrpSpPr>
            <p:cNvPr id="786" name="Group"/>
            <p:cNvGrpSpPr/>
            <p:nvPr/>
          </p:nvGrpSpPr>
          <p:grpSpPr>
            <a:xfrm>
              <a:off x="1202511" y="-26154"/>
              <a:ext cx="3207544" cy="1191733"/>
              <a:chOff x="965592" y="0"/>
              <a:chExt cx="3207543" cy="1191732"/>
            </a:xfrm>
          </p:grpSpPr>
          <p:sp>
            <p:nvSpPr>
              <p:cNvPr id="784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85" name="head shape = rectangle"/>
              <p:cNvSpPr txBox="1"/>
              <p:nvPr/>
            </p:nvSpPr>
            <p:spPr>
              <a:xfrm>
                <a:off x="965592" y="337375"/>
                <a:ext cx="3207545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rectangle</a:t>
                </a:r>
              </a:p>
            </p:txBody>
          </p:sp>
        </p:grpSp>
        <p:grpSp>
          <p:nvGrpSpPr>
            <p:cNvPr id="789" name="Group"/>
            <p:cNvGrpSpPr/>
            <p:nvPr/>
          </p:nvGrpSpPr>
          <p:grpSpPr>
            <a:xfrm>
              <a:off x="4560776" y="-34164"/>
              <a:ext cx="2557463" cy="1207753"/>
              <a:chOff x="-1477328" y="-34163"/>
              <a:chExt cx="2557462" cy="1207751"/>
            </a:xfrm>
          </p:grpSpPr>
          <p:sp>
            <p:nvSpPr>
              <p:cNvPr id="787" name="Line"/>
              <p:cNvSpPr/>
              <p:nvPr/>
            </p:nvSpPr>
            <p:spPr>
              <a:xfrm>
                <a:off x="-1374041" y="-34164"/>
                <a:ext cx="1207753" cy="120775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788" name="head shape = oval"/>
              <p:cNvSpPr txBox="1"/>
              <p:nvPr/>
            </p:nvSpPr>
            <p:spPr>
              <a:xfrm>
                <a:off x="-1477329" y="311222"/>
                <a:ext cx="2557464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oval</a:t>
                </a:r>
              </a:p>
            </p:txBody>
          </p:sp>
        </p:grpSp>
      </p:grpSp>
      <p:grpSp>
        <p:nvGrpSpPr>
          <p:cNvPr id="793" name="Group"/>
          <p:cNvGrpSpPr/>
          <p:nvPr/>
        </p:nvGrpSpPr>
        <p:grpSpPr>
          <a:xfrm>
            <a:off x="6999683" y="6751971"/>
            <a:ext cx="1853192" cy="1856783"/>
            <a:chOff x="0" y="0"/>
            <a:chExt cx="1853190" cy="1856781"/>
          </a:xfrm>
        </p:grpSpPr>
        <p:sp>
          <p:nvSpPr>
            <p:cNvPr id="791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92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grpSp>
        <p:nvGrpSpPr>
          <p:cNvPr id="796" name="Group"/>
          <p:cNvGrpSpPr/>
          <p:nvPr/>
        </p:nvGrpSpPr>
        <p:grpSpPr>
          <a:xfrm>
            <a:off x="10983405" y="6751971"/>
            <a:ext cx="1853192" cy="1856783"/>
            <a:chOff x="0" y="0"/>
            <a:chExt cx="1853190" cy="1856781"/>
          </a:xfrm>
        </p:grpSpPr>
        <p:sp>
          <p:nvSpPr>
            <p:cNvPr id="79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795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sp>
        <p:nvSpPr>
          <p:cNvPr id="797" name="Splitting on body shape"/>
          <p:cNvSpPr txBox="1"/>
          <p:nvPr/>
        </p:nvSpPr>
        <p:spPr>
          <a:xfrm>
            <a:off x="1249521" y="3179917"/>
            <a:ext cx="37366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Splitting on body shape</a:t>
            </a:r>
          </a:p>
        </p:txBody>
      </p:sp>
      <p:sp>
        <p:nvSpPr>
          <p:cNvPr id="798" name="Splitting on head shape"/>
          <p:cNvSpPr txBox="1"/>
          <p:nvPr/>
        </p:nvSpPr>
        <p:spPr>
          <a:xfrm>
            <a:off x="8141668" y="3179917"/>
            <a:ext cx="369958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Splitting on head shape</a:t>
            </a:r>
          </a:p>
        </p:txBody>
      </p:sp>
      <p:sp>
        <p:nvSpPr>
          <p:cNvPr id="7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Information 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Information Gain</a:t>
            </a:r>
          </a:p>
        </p:txBody>
      </p:sp>
      <p:sp>
        <p:nvSpPr>
          <p:cNvPr id="804" name="InformationGain(parent, children) = Entropy(parent) - Entropy(children)"/>
          <p:cNvSpPr txBox="1">
            <a:spLocks noGrp="1"/>
          </p:cNvSpPr>
          <p:nvPr>
            <p:ph type="body" sz="quarter" idx="1"/>
          </p:nvPr>
        </p:nvSpPr>
        <p:spPr>
          <a:xfrm>
            <a:off x="508000" y="2222500"/>
            <a:ext cx="11988800" cy="1333300"/>
          </a:xfrm>
          <a:prstGeom prst="rect">
            <a:avLst/>
          </a:prstGeom>
        </p:spPr>
        <p:txBody>
          <a:bodyPr/>
          <a:lstStyle>
            <a:lvl1pPr marL="366521" indent="-366521" defTabSz="455675">
              <a:spcBef>
                <a:spcPts val="1800"/>
              </a:spcBef>
              <a:defRPr sz="2807"/>
            </a:lvl1pPr>
          </a:lstStyle>
          <a:p>
            <a:r>
              <a:t>InformationGain(parent, children) = Entropy(parent) - Entropy(children)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3494461" y="4954560"/>
            <a:ext cx="6015878" cy="4240010"/>
            <a:chOff x="0" y="0"/>
            <a:chExt cx="6015876" cy="4240008"/>
          </a:xfrm>
        </p:grpSpPr>
        <p:pic>
          <p:nvPicPr>
            <p:cNvPr id="805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3358" y="0"/>
              <a:ext cx="5836836" cy="1401198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grpSp>
          <p:nvGrpSpPr>
            <p:cNvPr id="812" name="Group"/>
            <p:cNvGrpSpPr/>
            <p:nvPr/>
          </p:nvGrpSpPr>
          <p:grpSpPr>
            <a:xfrm>
              <a:off x="71425" y="1405030"/>
              <a:ext cx="5944452" cy="1207753"/>
              <a:chOff x="1188149" y="-34163"/>
              <a:chExt cx="5944451" cy="1207751"/>
            </a:xfrm>
          </p:grpSpPr>
          <p:grpSp>
            <p:nvGrpSpPr>
              <p:cNvPr id="808" name="Group"/>
              <p:cNvGrpSpPr/>
              <p:nvPr/>
            </p:nvGrpSpPr>
            <p:grpSpPr>
              <a:xfrm>
                <a:off x="1188149" y="-26154"/>
                <a:ext cx="3236268" cy="1191733"/>
                <a:chOff x="951230" y="0"/>
                <a:chExt cx="3236267" cy="1191732"/>
              </a:xfrm>
            </p:grpSpPr>
            <p:sp>
              <p:nvSpPr>
                <p:cNvPr id="806" name="Line"/>
                <p:cNvSpPr/>
                <p:nvPr/>
              </p:nvSpPr>
              <p:spPr>
                <a:xfrm flipH="1">
                  <a:off x="1969008" y="0"/>
                  <a:ext cx="1191733" cy="119173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807" name="body shape = rectangle"/>
                <p:cNvSpPr txBox="1"/>
                <p:nvPr/>
              </p:nvSpPr>
              <p:spPr>
                <a:xfrm>
                  <a:off x="951230" y="337375"/>
                  <a:ext cx="3236269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body shape = rectangle</a:t>
                  </a:r>
                </a:p>
              </p:txBody>
            </p:sp>
          </p:grpSp>
          <p:grpSp>
            <p:nvGrpSpPr>
              <p:cNvPr id="811" name="Group"/>
              <p:cNvGrpSpPr/>
              <p:nvPr/>
            </p:nvGrpSpPr>
            <p:grpSpPr>
              <a:xfrm>
                <a:off x="4546414" y="-34164"/>
                <a:ext cx="2586187" cy="1207753"/>
                <a:chOff x="-1491690" y="-34163"/>
                <a:chExt cx="2586186" cy="1207751"/>
              </a:xfrm>
            </p:grpSpPr>
            <p:sp>
              <p:nvSpPr>
                <p:cNvPr id="809" name="Line"/>
                <p:cNvSpPr/>
                <p:nvPr/>
              </p:nvSpPr>
              <p:spPr>
                <a:xfrm>
                  <a:off x="-1374041" y="-34164"/>
                  <a:ext cx="1207753" cy="1207753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810" name="body shape = oval"/>
                <p:cNvSpPr txBox="1"/>
                <p:nvPr/>
              </p:nvSpPr>
              <p:spPr>
                <a:xfrm>
                  <a:off x="-1491691" y="311222"/>
                  <a:ext cx="2586188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body shape = oval</a:t>
                  </a:r>
                </a:p>
              </p:txBody>
            </p:sp>
          </p:grpSp>
        </p:grpSp>
        <p:grpSp>
          <p:nvGrpSpPr>
            <p:cNvPr id="815" name="Group"/>
            <p:cNvGrpSpPr/>
            <p:nvPr/>
          </p:nvGrpSpPr>
          <p:grpSpPr>
            <a:xfrm>
              <a:off x="0" y="2598534"/>
              <a:ext cx="1638300" cy="1641475"/>
              <a:chOff x="0" y="0"/>
              <a:chExt cx="1638300" cy="1641474"/>
            </a:xfrm>
          </p:grpSpPr>
          <p:sp>
            <p:nvSpPr>
              <p:cNvPr id="813" name="Circle"/>
              <p:cNvSpPr/>
              <p:nvPr/>
            </p:nvSpPr>
            <p:spPr>
              <a:xfrm>
                <a:off x="0" y="0"/>
                <a:ext cx="1638300" cy="1641475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4" name="5 Yes…"/>
              <p:cNvSpPr txBox="1"/>
              <p:nvPr/>
            </p:nvSpPr>
            <p:spPr>
              <a:xfrm>
                <a:off x="293284" y="261937"/>
                <a:ext cx="1051732" cy="1117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5 Yes</a:t>
                </a:r>
              </a:p>
              <a:p>
                <a:pPr>
                  <a:defRPr sz="3000"/>
                </a:pPr>
                <a:r>
                  <a:t>1 No</a:t>
                </a:r>
              </a:p>
            </p:txBody>
          </p:sp>
        </p:grpSp>
        <p:grpSp>
          <p:nvGrpSpPr>
            <p:cNvPr id="818" name="Group"/>
            <p:cNvGrpSpPr/>
            <p:nvPr/>
          </p:nvGrpSpPr>
          <p:grpSpPr>
            <a:xfrm>
              <a:off x="4038734" y="2666969"/>
              <a:ext cx="1524001" cy="1526954"/>
              <a:chOff x="0" y="0"/>
              <a:chExt cx="1524000" cy="1526953"/>
            </a:xfrm>
          </p:grpSpPr>
          <p:sp>
            <p:nvSpPr>
              <p:cNvPr id="816" name="Circle"/>
              <p:cNvSpPr/>
              <p:nvPr/>
            </p:nvSpPr>
            <p:spPr>
              <a:xfrm>
                <a:off x="0" y="0"/>
                <a:ext cx="1524000" cy="1526954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7" name="2 Yes…"/>
              <p:cNvSpPr txBox="1"/>
              <p:nvPr/>
            </p:nvSpPr>
            <p:spPr>
              <a:xfrm>
                <a:off x="236134" y="204676"/>
                <a:ext cx="1051732" cy="1117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000"/>
                </a:pPr>
                <a:r>
                  <a:t>2 Yes</a:t>
                </a:r>
              </a:p>
              <a:p>
                <a:pPr>
                  <a:defRPr sz="3000"/>
                </a:pPr>
                <a:r>
                  <a:t>4 No</a:t>
                </a:r>
              </a:p>
            </p:txBody>
          </p:sp>
        </p:grpSp>
      </p:grpSp>
      <p:grpSp>
        <p:nvGrpSpPr>
          <p:cNvPr id="823" name="Group"/>
          <p:cNvGrpSpPr/>
          <p:nvPr/>
        </p:nvGrpSpPr>
        <p:grpSpPr>
          <a:xfrm>
            <a:off x="3273479" y="4393999"/>
            <a:ext cx="6150873" cy="5249050"/>
            <a:chOff x="-347898" y="0"/>
            <a:chExt cx="6150872" cy="5249049"/>
          </a:xfrm>
        </p:grpSpPr>
        <p:sp>
          <p:nvSpPr>
            <p:cNvPr id="820" name="entropy = 0.65"/>
            <p:cNvSpPr txBox="1"/>
            <p:nvPr/>
          </p:nvSpPr>
          <p:spPr>
            <a:xfrm>
              <a:off x="-347899" y="4741049"/>
              <a:ext cx="20687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entropy = 0.65</a:t>
              </a:r>
            </a:p>
          </p:txBody>
        </p:sp>
        <p:sp>
          <p:nvSpPr>
            <p:cNvPr id="821" name="entropy = 0.92"/>
            <p:cNvSpPr txBox="1"/>
            <p:nvPr/>
          </p:nvSpPr>
          <p:spPr>
            <a:xfrm>
              <a:off x="3734263" y="4741049"/>
              <a:ext cx="20687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entropy = 0.92</a:t>
              </a:r>
            </a:p>
          </p:txBody>
        </p:sp>
        <p:sp>
          <p:nvSpPr>
            <p:cNvPr id="822" name="entropy = 0.98"/>
            <p:cNvSpPr txBox="1"/>
            <p:nvPr/>
          </p:nvSpPr>
          <p:spPr>
            <a:xfrm>
              <a:off x="1774793" y="-1"/>
              <a:ext cx="206871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entropy = 0.98</a:t>
              </a:r>
            </a:p>
          </p:txBody>
        </p:sp>
      </p:grpSp>
      <p:grpSp>
        <p:nvGrpSpPr>
          <p:cNvPr id="827" name="Group"/>
          <p:cNvGrpSpPr/>
          <p:nvPr/>
        </p:nvGrpSpPr>
        <p:grpSpPr>
          <a:xfrm>
            <a:off x="2030744" y="5183088"/>
            <a:ext cx="8472626" cy="3432994"/>
            <a:chOff x="0" y="0"/>
            <a:chExt cx="8472625" cy="3432992"/>
          </a:xfrm>
        </p:grpSpPr>
        <p:sp>
          <p:nvSpPr>
            <p:cNvPr id="824" name="Parent"/>
            <p:cNvSpPr txBox="1"/>
            <p:nvPr/>
          </p:nvSpPr>
          <p:spPr>
            <a:xfrm>
              <a:off x="18433" y="-1"/>
              <a:ext cx="1170825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Parent</a:t>
              </a:r>
            </a:p>
          </p:txBody>
        </p:sp>
        <p:sp>
          <p:nvSpPr>
            <p:cNvPr id="825" name="child 1"/>
            <p:cNvSpPr txBox="1"/>
            <p:nvPr/>
          </p:nvSpPr>
          <p:spPr>
            <a:xfrm>
              <a:off x="-1" y="2848792"/>
              <a:ext cx="120769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child 1</a:t>
              </a:r>
            </a:p>
          </p:txBody>
        </p:sp>
        <p:sp>
          <p:nvSpPr>
            <p:cNvPr id="826" name="child 2"/>
            <p:cNvSpPr txBox="1"/>
            <p:nvPr/>
          </p:nvSpPr>
          <p:spPr>
            <a:xfrm>
              <a:off x="7264934" y="2848792"/>
              <a:ext cx="120769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child 2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4107771" y="2916541"/>
            <a:ext cx="8759392" cy="1311516"/>
            <a:chOff x="-1222334" y="0"/>
            <a:chExt cx="8759390" cy="1311515"/>
          </a:xfrm>
        </p:grpSpPr>
        <p:sp>
          <p:nvSpPr>
            <p:cNvPr id="828" name="p(child 1)×Entropy(child 1)+p(child 2)×Entropy(child 2)"/>
            <p:cNvSpPr txBox="1"/>
            <p:nvPr/>
          </p:nvSpPr>
          <p:spPr>
            <a:xfrm>
              <a:off x="-1222335" y="778115"/>
              <a:ext cx="8759392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2400"/>
                </a:spcBef>
                <a:buClr>
                  <a:srgbClr val="929292"/>
                </a:buClr>
                <a:buFont typeface="Zapf Dingbats"/>
                <a:defRPr sz="2600"/>
              </a:lvl1pPr>
            </a:lstStyle>
            <a:p>
              <a:r>
                <a:t>p(child 1)×Entropy(child 1)+p(child 2)×Entropy(child 2)</a:t>
              </a:r>
            </a:p>
          </p:txBody>
        </p:sp>
        <p:sp>
          <p:nvSpPr>
            <p:cNvPr id="829" name="Line"/>
            <p:cNvSpPr/>
            <p:nvPr/>
          </p:nvSpPr>
          <p:spPr>
            <a:xfrm flipV="1">
              <a:off x="4328056" y="0"/>
              <a:ext cx="711201" cy="71120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831" name="0.98"/>
          <p:cNvSpPr txBox="1"/>
          <p:nvPr/>
        </p:nvSpPr>
        <p:spPr>
          <a:xfrm>
            <a:off x="7535564" y="2654199"/>
            <a:ext cx="7366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0.98</a:t>
            </a:r>
          </a:p>
        </p:txBody>
      </p:sp>
      <p:sp>
        <p:nvSpPr>
          <p:cNvPr id="832" name="0.5 * 0.65"/>
          <p:cNvSpPr txBox="1"/>
          <p:nvPr/>
        </p:nvSpPr>
        <p:spPr>
          <a:xfrm>
            <a:off x="5365438" y="3201180"/>
            <a:ext cx="151673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0.5 * 0.65</a:t>
            </a:r>
          </a:p>
        </p:txBody>
      </p:sp>
      <p:sp>
        <p:nvSpPr>
          <p:cNvPr id="833" name="0.5 * 0.92"/>
          <p:cNvSpPr txBox="1"/>
          <p:nvPr/>
        </p:nvSpPr>
        <p:spPr>
          <a:xfrm>
            <a:off x="10567661" y="3201180"/>
            <a:ext cx="151673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0.5 * 0.92</a:t>
            </a:r>
          </a:p>
        </p:txBody>
      </p:sp>
      <p:grpSp>
        <p:nvGrpSpPr>
          <p:cNvPr id="836" name="Group"/>
          <p:cNvGrpSpPr/>
          <p:nvPr/>
        </p:nvGrpSpPr>
        <p:grpSpPr>
          <a:xfrm>
            <a:off x="205816" y="2752019"/>
            <a:ext cx="4853286" cy="1093331"/>
            <a:chOff x="-688395" y="0"/>
            <a:chExt cx="4853285" cy="1093329"/>
          </a:xfrm>
        </p:grpSpPr>
        <p:sp>
          <p:nvSpPr>
            <p:cNvPr id="834" name="Reduced uncertainty/impurity"/>
            <p:cNvSpPr txBox="1"/>
            <p:nvPr/>
          </p:nvSpPr>
          <p:spPr>
            <a:xfrm>
              <a:off x="-688396" y="547229"/>
              <a:ext cx="4853286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 b="1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Reduced uncertainty/impurity</a:t>
              </a:r>
            </a:p>
          </p:txBody>
        </p:sp>
        <p:sp>
          <p:nvSpPr>
            <p:cNvPr id="835" name="Line"/>
            <p:cNvSpPr/>
            <p:nvPr/>
          </p:nvSpPr>
          <p:spPr>
            <a:xfrm flipV="1">
              <a:off x="1688470" y="0"/>
              <a:ext cx="1" cy="69603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8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" grpId="2" animBg="1" advAuto="0"/>
      <p:bldP spid="823" grpId="4" animBg="1" advAuto="0"/>
      <p:bldP spid="827" grpId="5" animBg="1" advAuto="0"/>
      <p:bldP spid="830" grpId="3" animBg="1" advAuto="0"/>
      <p:bldP spid="831" grpId="6" animBg="1" advAuto="0"/>
      <p:bldP spid="832" grpId="7" animBg="1" advAuto="0"/>
      <p:bldP spid="833" grpId="8" animBg="1" advAuto="0"/>
      <p:bldP spid="836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Information G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Information Gain</a:t>
            </a:r>
          </a:p>
        </p:txBody>
      </p:sp>
      <p:sp>
        <p:nvSpPr>
          <p:cNvPr id="842" name="Calculation of information gain (IG):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400800"/>
          </a:xfrm>
          <a:prstGeom prst="rect">
            <a:avLst/>
          </a:prstGeom>
        </p:spPr>
        <p:txBody>
          <a:bodyPr/>
          <a:lstStyle/>
          <a:p>
            <a:pPr marL="376945" indent="-376945" defTabSz="473201">
              <a:spcBef>
                <a:spcPts val="700"/>
              </a:spcBef>
              <a:defRPr sz="3078"/>
            </a:pPr>
            <a:r>
              <a:t>Calculation of information gain (IG):</a:t>
            </a:r>
          </a:p>
          <a:p>
            <a:pPr marL="376945" indent="-376945" defTabSz="473201">
              <a:spcBef>
                <a:spcPts val="700"/>
              </a:spcBef>
              <a:defRPr sz="3078"/>
            </a:pPr>
            <a:r>
              <a:t>IG (parent, children) = H(parent)−[p(c1)×H(c1)+p(c2)×H(c2) +…] </a:t>
            </a: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3078"/>
            </a:pP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3078"/>
            </a:pP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3078"/>
            </a:pP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3078"/>
            </a:pP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3078"/>
            </a:pPr>
            <a:endParaRPr sz="2268"/>
          </a:p>
          <a:p>
            <a:pPr marL="0" indent="0" defTabSz="473201">
              <a:spcBef>
                <a:spcPts val="1900"/>
              </a:spcBef>
              <a:buSzTx/>
              <a:buNone/>
              <a:defRPr sz="2754"/>
            </a:pPr>
            <a:endParaRPr sz="2268"/>
          </a:p>
          <a:p>
            <a:pPr marL="0" indent="0" defTabSz="473201">
              <a:spcBef>
                <a:spcPts val="600"/>
              </a:spcBef>
              <a:buSzTx/>
              <a:buNone/>
              <a:defRPr sz="2754"/>
            </a:pPr>
            <a:r>
              <a:t>Note: Higher IG indicates a more informative split by the variable.</a:t>
            </a:r>
          </a:p>
        </p:txBody>
      </p:sp>
      <p:grpSp>
        <p:nvGrpSpPr>
          <p:cNvPr id="845" name="Group"/>
          <p:cNvGrpSpPr/>
          <p:nvPr/>
        </p:nvGrpSpPr>
        <p:grpSpPr>
          <a:xfrm>
            <a:off x="4467684" y="4265244"/>
            <a:ext cx="4768428" cy="975361"/>
            <a:chOff x="0" y="0"/>
            <a:chExt cx="4768426" cy="975360"/>
          </a:xfrm>
        </p:grpSpPr>
        <p:sp>
          <p:nvSpPr>
            <p:cNvPr id="843" name="Rectangle"/>
            <p:cNvSpPr/>
            <p:nvPr/>
          </p:nvSpPr>
          <p:spPr>
            <a:xfrm>
              <a:off x="0" y="0"/>
              <a:ext cx="4768427" cy="975361"/>
            </a:xfrm>
            <a:prstGeom prst="rect">
              <a:avLst/>
            </a:prstGeom>
            <a:noFill/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44" name="Parent"/>
            <p:cNvSpPr txBox="1"/>
            <p:nvPr/>
          </p:nvSpPr>
          <p:spPr>
            <a:xfrm>
              <a:off x="0" y="204751"/>
              <a:ext cx="4768427" cy="565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Parent</a:t>
              </a:r>
            </a:p>
          </p:txBody>
        </p:sp>
      </p:grpSp>
      <p:grpSp>
        <p:nvGrpSpPr>
          <p:cNvPr id="848" name="Group"/>
          <p:cNvGrpSpPr/>
          <p:nvPr/>
        </p:nvGrpSpPr>
        <p:grpSpPr>
          <a:xfrm>
            <a:off x="3331633" y="5652497"/>
            <a:ext cx="1842348" cy="1824710"/>
            <a:chOff x="0" y="-524228"/>
            <a:chExt cx="1842346" cy="1824708"/>
          </a:xfrm>
        </p:grpSpPr>
        <p:sp>
          <p:nvSpPr>
            <p:cNvPr id="846" name="Rectangle"/>
            <p:cNvSpPr/>
            <p:nvPr/>
          </p:nvSpPr>
          <p:spPr>
            <a:xfrm>
              <a:off x="0" y="0"/>
              <a:ext cx="1842347" cy="1300481"/>
            </a:xfrm>
            <a:prstGeom prst="rect">
              <a:avLst/>
            </a:prstGeom>
            <a:noFill/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847" name="Child 1…"/>
            <p:cNvSpPr txBox="1"/>
            <p:nvPr/>
          </p:nvSpPr>
          <p:spPr>
            <a:xfrm>
              <a:off x="0" y="-524229"/>
              <a:ext cx="1842347" cy="1048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Child 1</a:t>
              </a:r>
            </a:p>
            <a:p>
              <a: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(c1)</a:t>
              </a:r>
            </a:p>
          </p:txBody>
        </p:sp>
      </p:grpSp>
      <p:grpSp>
        <p:nvGrpSpPr>
          <p:cNvPr id="851" name="Group"/>
          <p:cNvGrpSpPr/>
          <p:nvPr/>
        </p:nvGrpSpPr>
        <p:grpSpPr>
          <a:xfrm>
            <a:off x="5930724" y="5652497"/>
            <a:ext cx="1842348" cy="1824710"/>
            <a:chOff x="0" y="-524228"/>
            <a:chExt cx="1842346" cy="1824708"/>
          </a:xfrm>
        </p:grpSpPr>
        <p:sp>
          <p:nvSpPr>
            <p:cNvPr id="849" name="Rectangle"/>
            <p:cNvSpPr/>
            <p:nvPr/>
          </p:nvSpPr>
          <p:spPr>
            <a:xfrm>
              <a:off x="0" y="0"/>
              <a:ext cx="1842347" cy="1300481"/>
            </a:xfrm>
            <a:prstGeom prst="rect">
              <a:avLst/>
            </a:prstGeom>
            <a:noFill/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850" name="Child 2…"/>
            <p:cNvSpPr txBox="1"/>
            <p:nvPr/>
          </p:nvSpPr>
          <p:spPr>
            <a:xfrm>
              <a:off x="0" y="-524229"/>
              <a:ext cx="1842347" cy="10484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Child 2</a:t>
              </a:r>
            </a:p>
            <a:p>
              <a: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(c2)</a:t>
              </a:r>
            </a:p>
          </p:txBody>
        </p:sp>
      </p:grpSp>
      <p:grpSp>
        <p:nvGrpSpPr>
          <p:cNvPr id="854" name="Group"/>
          <p:cNvGrpSpPr/>
          <p:nvPr/>
        </p:nvGrpSpPr>
        <p:grpSpPr>
          <a:xfrm>
            <a:off x="8425180" y="5570484"/>
            <a:ext cx="1842347" cy="1891775"/>
            <a:chOff x="0" y="-591293"/>
            <a:chExt cx="1842346" cy="1891773"/>
          </a:xfrm>
        </p:grpSpPr>
        <p:sp>
          <p:nvSpPr>
            <p:cNvPr id="852" name="Rectangle"/>
            <p:cNvSpPr/>
            <p:nvPr/>
          </p:nvSpPr>
          <p:spPr>
            <a:xfrm>
              <a:off x="0" y="0"/>
              <a:ext cx="1842347" cy="1300481"/>
            </a:xfrm>
            <a:prstGeom prst="rect">
              <a:avLst/>
            </a:prstGeom>
            <a:noFill/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53" name="Child…"/>
            <p:cNvSpPr txBox="1"/>
            <p:nvPr/>
          </p:nvSpPr>
          <p:spPr>
            <a:xfrm>
              <a:off x="0" y="-591294"/>
              <a:ext cx="1842347" cy="5658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400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Child…</a:t>
              </a:r>
            </a:p>
          </p:txBody>
        </p:sp>
      </p:grpSp>
      <p:sp>
        <p:nvSpPr>
          <p:cNvPr id="859" name="Connection Line"/>
          <p:cNvSpPr/>
          <p:nvPr/>
        </p:nvSpPr>
        <p:spPr>
          <a:xfrm>
            <a:off x="5179059" y="5246370"/>
            <a:ext cx="1672591" cy="1318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7575"/>
                </a:lnTo>
                <a:lnTo>
                  <a:pt x="4805" y="7575"/>
                </a:lnTo>
                <a:lnTo>
                  <a:pt x="4805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080808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60" name="Connection Line"/>
          <p:cNvSpPr/>
          <p:nvPr/>
        </p:nvSpPr>
        <p:spPr>
          <a:xfrm>
            <a:off x="6851650" y="5246370"/>
            <a:ext cx="1181100" cy="1318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720"/>
                </a:lnTo>
                <a:lnTo>
                  <a:pt x="21600" y="7720"/>
                </a:lnTo>
                <a:lnTo>
                  <a:pt x="21600" y="21600"/>
                </a:lnTo>
                <a:lnTo>
                  <a:pt x="16955" y="21600"/>
                </a:lnTo>
              </a:path>
            </a:pathLst>
          </a:custGeom>
          <a:ln w="12700">
            <a:solidFill>
              <a:srgbClr val="080808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61" name="Connection Line"/>
          <p:cNvSpPr/>
          <p:nvPr/>
        </p:nvSpPr>
        <p:spPr>
          <a:xfrm>
            <a:off x="6851650" y="5246370"/>
            <a:ext cx="2494280" cy="908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7492"/>
                </a:lnTo>
                <a:lnTo>
                  <a:pt x="21600" y="7492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080808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 </a:t>
            </a:r>
          </a:p>
        </p:txBody>
      </p:sp>
      <p:pic>
        <p:nvPicPr>
          <p:cNvPr id="86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124" y="4780017"/>
            <a:ext cx="5836837" cy="1401199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873" name="Group"/>
          <p:cNvGrpSpPr/>
          <p:nvPr/>
        </p:nvGrpSpPr>
        <p:grpSpPr>
          <a:xfrm>
            <a:off x="966554" y="6185048"/>
            <a:ext cx="5915728" cy="1207752"/>
            <a:chOff x="1202511" y="-34163"/>
            <a:chExt cx="5915727" cy="1207751"/>
          </a:xfrm>
        </p:grpSpPr>
        <p:grpSp>
          <p:nvGrpSpPr>
            <p:cNvPr id="869" name="Group"/>
            <p:cNvGrpSpPr/>
            <p:nvPr/>
          </p:nvGrpSpPr>
          <p:grpSpPr>
            <a:xfrm>
              <a:off x="1202511" y="-26154"/>
              <a:ext cx="3207544" cy="1191733"/>
              <a:chOff x="965592" y="0"/>
              <a:chExt cx="3207543" cy="1191732"/>
            </a:xfrm>
          </p:grpSpPr>
          <p:sp>
            <p:nvSpPr>
              <p:cNvPr id="867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868" name="head shape = rectangle"/>
              <p:cNvSpPr txBox="1"/>
              <p:nvPr/>
            </p:nvSpPr>
            <p:spPr>
              <a:xfrm>
                <a:off x="965592" y="337375"/>
                <a:ext cx="3207545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rectangle</a:t>
                </a:r>
              </a:p>
            </p:txBody>
          </p:sp>
        </p:grpSp>
        <p:grpSp>
          <p:nvGrpSpPr>
            <p:cNvPr id="872" name="Group"/>
            <p:cNvGrpSpPr/>
            <p:nvPr/>
          </p:nvGrpSpPr>
          <p:grpSpPr>
            <a:xfrm>
              <a:off x="4560776" y="-34164"/>
              <a:ext cx="2557463" cy="1207753"/>
              <a:chOff x="-1477328" y="-34163"/>
              <a:chExt cx="2557462" cy="1207751"/>
            </a:xfrm>
          </p:grpSpPr>
          <p:sp>
            <p:nvSpPr>
              <p:cNvPr id="870" name="Line"/>
              <p:cNvSpPr/>
              <p:nvPr/>
            </p:nvSpPr>
            <p:spPr>
              <a:xfrm>
                <a:off x="-1374041" y="-34164"/>
                <a:ext cx="1207753" cy="120775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871" name="head shape = oval"/>
              <p:cNvSpPr txBox="1"/>
              <p:nvPr/>
            </p:nvSpPr>
            <p:spPr>
              <a:xfrm>
                <a:off x="-1477329" y="311222"/>
                <a:ext cx="2557464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oval</a:t>
                </a:r>
              </a:p>
            </p:txBody>
          </p:sp>
        </p:grpSp>
      </p:grpSp>
      <p:grpSp>
        <p:nvGrpSpPr>
          <p:cNvPr id="876" name="Group"/>
          <p:cNvGrpSpPr/>
          <p:nvPr/>
        </p:nvGrpSpPr>
        <p:grpSpPr>
          <a:xfrm>
            <a:off x="880766" y="7378551"/>
            <a:ext cx="1853192" cy="1856783"/>
            <a:chOff x="0" y="0"/>
            <a:chExt cx="1853190" cy="1856781"/>
          </a:xfrm>
        </p:grpSpPr>
        <p:sp>
          <p:nvSpPr>
            <p:cNvPr id="87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75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grpSp>
        <p:nvGrpSpPr>
          <p:cNvPr id="879" name="Group"/>
          <p:cNvGrpSpPr/>
          <p:nvPr/>
        </p:nvGrpSpPr>
        <p:grpSpPr>
          <a:xfrm>
            <a:off x="4864488" y="7378551"/>
            <a:ext cx="1853192" cy="1856783"/>
            <a:chOff x="0" y="0"/>
            <a:chExt cx="1853190" cy="1856781"/>
          </a:xfrm>
        </p:grpSpPr>
        <p:sp>
          <p:nvSpPr>
            <p:cNvPr id="877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78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sp>
        <p:nvSpPr>
          <p:cNvPr id="880" name="Splitting on head shape"/>
          <p:cNvSpPr txBox="1"/>
          <p:nvPr/>
        </p:nvSpPr>
        <p:spPr>
          <a:xfrm>
            <a:off x="2022751" y="3585548"/>
            <a:ext cx="369958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Splitting on head shape</a:t>
            </a:r>
          </a:p>
        </p:txBody>
      </p:sp>
      <p:sp>
        <p:nvSpPr>
          <p:cNvPr id="881" name="IG(parent, children)=H(parent)−[p(c1)×H(c1)+p(c2)×H(c2) +…]"/>
          <p:cNvSpPr txBox="1"/>
          <p:nvPr/>
        </p:nvSpPr>
        <p:spPr>
          <a:xfrm>
            <a:off x="325065" y="2557949"/>
            <a:ext cx="124904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65364" indent="-465364" algn="l">
              <a:spcBef>
                <a:spcPts val="900"/>
              </a:spcBef>
              <a:buClr>
                <a:srgbClr val="929292"/>
              </a:buClr>
              <a:buSzPct val="60000"/>
              <a:buFont typeface="Zapf Dingbats"/>
              <a:buChar char="❖"/>
              <a:defRPr sz="3300"/>
            </a:lvl1pPr>
          </a:lstStyle>
          <a:p>
            <a:r>
              <a:t>IG(parent, children)=H(parent)−[p(c1)×H(c1)+p(c2)×H(c2) +…] </a:t>
            </a:r>
          </a:p>
        </p:txBody>
      </p:sp>
      <p:sp>
        <p:nvSpPr>
          <p:cNvPr id="882" name="entropy = 0.98"/>
          <p:cNvSpPr txBox="1"/>
          <p:nvPr/>
        </p:nvSpPr>
        <p:spPr>
          <a:xfrm>
            <a:off x="2838187" y="4173855"/>
            <a:ext cx="206871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entropy = 0.98</a:t>
            </a:r>
          </a:p>
        </p:txBody>
      </p:sp>
      <p:sp>
        <p:nvSpPr>
          <p:cNvPr id="8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886" name="Group"/>
          <p:cNvGrpSpPr/>
          <p:nvPr/>
        </p:nvGrpSpPr>
        <p:grpSpPr>
          <a:xfrm>
            <a:off x="8064303" y="3744298"/>
            <a:ext cx="4533901" cy="4952029"/>
            <a:chOff x="0" y="0"/>
            <a:chExt cx="4533900" cy="4952027"/>
          </a:xfrm>
        </p:grpSpPr>
        <p:graphicFrame>
          <p:nvGraphicFramePr>
            <p:cNvPr id="884" name="Table"/>
            <p:cNvGraphicFramePr/>
            <p:nvPr/>
          </p:nvGraphicFramePr>
          <p:xfrm>
            <a:off x="783906" y="1137219"/>
            <a:ext cx="2966085" cy="3814808"/>
          </p:xfrm>
          <a:graphic>
            <a:graphicData uri="http://schemas.openxmlformats.org/drawingml/2006/table">
              <a:tbl>
                <a:tblPr firstRow="1" bandRow="1">
                  <a:tableStyleId>{4C3C2611-4C71-4FC5-86AE-919BDF0F9419}</a:tableStyleId>
                </a:tblPr>
                <a:tblGrid>
                  <a:gridCol w="148304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8304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762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FFFFFF"/>
                            </a:solidFill>
                          </a:rPr>
                          <a:t>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FFFFFF"/>
                            </a:solidFill>
                          </a:rPr>
                          <a:t>H(X)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62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1/9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0.50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762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2/9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0.76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762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3/9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0.92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762962"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4/9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600">
                            <a:solidFill>
                              <a:srgbClr val="414141"/>
                            </a:solidFill>
                          </a:rPr>
                          <a:t>0.99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pic>
          <p:nvPicPr>
            <p:cNvPr id="88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533900" cy="990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</a:t>
            </a:r>
          </a:p>
        </p:txBody>
      </p:sp>
      <p:sp>
        <p:nvSpPr>
          <p:cNvPr id="8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aphicFrame>
        <p:nvGraphicFramePr>
          <p:cNvPr id="890" name="Table"/>
          <p:cNvGraphicFramePr/>
          <p:nvPr/>
        </p:nvGraphicFramePr>
        <p:xfrm>
          <a:off x="1140842" y="2605720"/>
          <a:ext cx="11143432" cy="606615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49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9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9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93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757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person 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Balance&gt;=50,000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mortgage payment delay</a:t>
                      </a:r>
                    </a:p>
                  </a:txBody>
                  <a:tcPr marL="9525" marR="9525" marT="9525" marB="95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8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7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718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8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91" name="compare age and gender"/>
          <p:cNvSpPr txBox="1"/>
          <p:nvPr/>
        </p:nvSpPr>
        <p:spPr>
          <a:xfrm>
            <a:off x="608475" y="1917699"/>
            <a:ext cx="343971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compare age and gender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896" name="Group"/>
          <p:cNvGrpSpPr/>
          <p:nvPr/>
        </p:nvGrpSpPr>
        <p:grpSpPr>
          <a:xfrm>
            <a:off x="5017004" y="1174644"/>
            <a:ext cx="1853192" cy="1856783"/>
            <a:chOff x="0" y="0"/>
            <a:chExt cx="1853190" cy="1856781"/>
          </a:xfrm>
        </p:grpSpPr>
        <p:sp>
          <p:nvSpPr>
            <p:cNvPr id="89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3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3 d</a:t>
              </a:r>
            </a:p>
            <a:p>
              <a:pPr>
                <a:defRPr sz="3200"/>
              </a:pPr>
              <a:r>
                <a:t>5 n</a:t>
              </a:r>
            </a:p>
          </p:txBody>
        </p:sp>
      </p:grpSp>
      <p:sp>
        <p:nvSpPr>
          <p:cNvPr id="897" name="Line"/>
          <p:cNvSpPr/>
          <p:nvPr/>
        </p:nvSpPr>
        <p:spPr>
          <a:xfrm flipH="1">
            <a:off x="3835854" y="2946400"/>
            <a:ext cx="1582813" cy="158281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98" name="Line"/>
          <p:cNvSpPr/>
          <p:nvPr/>
        </p:nvSpPr>
        <p:spPr>
          <a:xfrm>
            <a:off x="6510866" y="2946400"/>
            <a:ext cx="1582814" cy="158281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99" name="age&gt;50 : Y"/>
          <p:cNvSpPr txBox="1"/>
          <p:nvPr/>
        </p:nvSpPr>
        <p:spPr>
          <a:xfrm>
            <a:off x="2984673" y="3039533"/>
            <a:ext cx="14982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age&gt;50 : Y</a:t>
            </a:r>
          </a:p>
        </p:txBody>
      </p:sp>
      <p:sp>
        <p:nvSpPr>
          <p:cNvPr id="900" name="age&gt;50 : N"/>
          <p:cNvSpPr txBox="1"/>
          <p:nvPr/>
        </p:nvSpPr>
        <p:spPr>
          <a:xfrm>
            <a:off x="7198791" y="3039533"/>
            <a:ext cx="15536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age&gt;50 : N</a:t>
            </a:r>
          </a:p>
        </p:txBody>
      </p:sp>
      <p:grpSp>
        <p:nvGrpSpPr>
          <p:cNvPr id="903" name="Group"/>
          <p:cNvGrpSpPr/>
          <p:nvPr/>
        </p:nvGrpSpPr>
        <p:grpSpPr>
          <a:xfrm>
            <a:off x="2400804" y="4434311"/>
            <a:ext cx="1853192" cy="1856782"/>
            <a:chOff x="0" y="0"/>
            <a:chExt cx="1853190" cy="1856781"/>
          </a:xfrm>
        </p:grpSpPr>
        <p:sp>
          <p:nvSpPr>
            <p:cNvPr id="901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02" name="0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0 d</a:t>
              </a:r>
            </a:p>
            <a:p>
              <a:pPr>
                <a:defRPr sz="3200"/>
              </a:pPr>
              <a:r>
                <a:t>4 n</a:t>
              </a:r>
            </a:p>
          </p:txBody>
        </p:sp>
      </p:grpSp>
      <p:sp>
        <p:nvSpPr>
          <p:cNvPr id="904" name="H(c1) = 0"/>
          <p:cNvSpPr txBox="1"/>
          <p:nvPr/>
        </p:nvSpPr>
        <p:spPr>
          <a:xfrm>
            <a:off x="2272357" y="6739466"/>
            <a:ext cx="134808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H(c1) = 0</a:t>
            </a:r>
          </a:p>
        </p:txBody>
      </p:sp>
      <p:grpSp>
        <p:nvGrpSpPr>
          <p:cNvPr id="907" name="Group"/>
          <p:cNvGrpSpPr/>
          <p:nvPr/>
        </p:nvGrpSpPr>
        <p:grpSpPr>
          <a:xfrm>
            <a:off x="7286071" y="4434311"/>
            <a:ext cx="1853192" cy="1856782"/>
            <a:chOff x="0" y="0"/>
            <a:chExt cx="1853190" cy="1856781"/>
          </a:xfrm>
        </p:grpSpPr>
        <p:sp>
          <p:nvSpPr>
            <p:cNvPr id="905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06" name="3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3 d</a:t>
              </a:r>
            </a:p>
            <a:p>
              <a:pPr>
                <a:defRPr sz="3200"/>
              </a:pPr>
              <a:r>
                <a:t>1 n</a:t>
              </a:r>
            </a:p>
          </p:txBody>
        </p:sp>
      </p:grpSp>
      <p:sp>
        <p:nvSpPr>
          <p:cNvPr id="908" name="H(c1) = 0.81"/>
          <p:cNvSpPr txBox="1"/>
          <p:nvPr/>
        </p:nvSpPr>
        <p:spPr>
          <a:xfrm>
            <a:off x="7661390" y="6739466"/>
            <a:ext cx="172908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H(c1) = 0.81</a:t>
            </a:r>
          </a:p>
        </p:txBody>
      </p:sp>
      <p:sp>
        <p:nvSpPr>
          <p:cNvPr id="909" name="0.954434"/>
          <p:cNvSpPr txBox="1"/>
          <p:nvPr/>
        </p:nvSpPr>
        <p:spPr>
          <a:xfrm>
            <a:off x="6085416" y="262466"/>
            <a:ext cx="12573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0.954434</a:t>
            </a:r>
          </a:p>
        </p:txBody>
      </p:sp>
      <p:sp>
        <p:nvSpPr>
          <p:cNvPr id="910" name="IG = 0.954434 - 0.5*0 - 0.5*0.81 = 0.549434"/>
          <p:cNvSpPr txBox="1"/>
          <p:nvPr/>
        </p:nvSpPr>
        <p:spPr>
          <a:xfrm>
            <a:off x="1770198" y="7946643"/>
            <a:ext cx="834680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IG = 0.954434 - 0.5*0 - 0.5*0.81 = 0.549434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915" name="Group"/>
          <p:cNvGrpSpPr/>
          <p:nvPr/>
        </p:nvGrpSpPr>
        <p:grpSpPr>
          <a:xfrm>
            <a:off x="5017004" y="1174644"/>
            <a:ext cx="1853192" cy="1856783"/>
            <a:chOff x="0" y="0"/>
            <a:chExt cx="1853190" cy="1856781"/>
          </a:xfrm>
        </p:grpSpPr>
        <p:sp>
          <p:nvSpPr>
            <p:cNvPr id="913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3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3 d</a:t>
              </a:r>
            </a:p>
            <a:p>
              <a:pPr>
                <a:defRPr sz="3200"/>
              </a:pPr>
              <a:r>
                <a:t>5 n</a:t>
              </a:r>
            </a:p>
          </p:txBody>
        </p:sp>
      </p:grpSp>
      <p:sp>
        <p:nvSpPr>
          <p:cNvPr id="916" name="Line"/>
          <p:cNvSpPr/>
          <p:nvPr/>
        </p:nvSpPr>
        <p:spPr>
          <a:xfrm flipH="1">
            <a:off x="3835854" y="2946400"/>
            <a:ext cx="1582813" cy="158281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17" name="Line"/>
          <p:cNvSpPr/>
          <p:nvPr/>
        </p:nvSpPr>
        <p:spPr>
          <a:xfrm>
            <a:off x="6510866" y="2946400"/>
            <a:ext cx="1582814" cy="158281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18" name="gender = M"/>
          <p:cNvSpPr txBox="1"/>
          <p:nvPr/>
        </p:nvSpPr>
        <p:spPr>
          <a:xfrm>
            <a:off x="2853109" y="3039533"/>
            <a:ext cx="17613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gender = M </a:t>
            </a:r>
          </a:p>
        </p:txBody>
      </p:sp>
      <p:sp>
        <p:nvSpPr>
          <p:cNvPr id="919" name="gender = F"/>
          <p:cNvSpPr txBox="1"/>
          <p:nvPr/>
        </p:nvSpPr>
        <p:spPr>
          <a:xfrm>
            <a:off x="7192391" y="3039533"/>
            <a:ext cx="15664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gender = F</a:t>
            </a:r>
          </a:p>
        </p:txBody>
      </p:sp>
      <p:grpSp>
        <p:nvGrpSpPr>
          <p:cNvPr id="922" name="Group"/>
          <p:cNvGrpSpPr/>
          <p:nvPr/>
        </p:nvGrpSpPr>
        <p:grpSpPr>
          <a:xfrm>
            <a:off x="2400804" y="4434311"/>
            <a:ext cx="1853192" cy="1856782"/>
            <a:chOff x="0" y="0"/>
            <a:chExt cx="1853190" cy="1856781"/>
          </a:xfrm>
        </p:grpSpPr>
        <p:sp>
          <p:nvSpPr>
            <p:cNvPr id="920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21" name="0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0 d</a:t>
              </a:r>
            </a:p>
            <a:p>
              <a:pPr>
                <a:defRPr sz="3200"/>
              </a:pPr>
              <a:r>
                <a:t>3 n</a:t>
              </a:r>
            </a:p>
          </p:txBody>
        </p:sp>
      </p:grpSp>
      <p:grpSp>
        <p:nvGrpSpPr>
          <p:cNvPr id="925" name="Group"/>
          <p:cNvGrpSpPr/>
          <p:nvPr/>
        </p:nvGrpSpPr>
        <p:grpSpPr>
          <a:xfrm>
            <a:off x="7286071" y="4434311"/>
            <a:ext cx="1853192" cy="1856782"/>
            <a:chOff x="0" y="0"/>
            <a:chExt cx="1853190" cy="1856781"/>
          </a:xfrm>
        </p:grpSpPr>
        <p:sp>
          <p:nvSpPr>
            <p:cNvPr id="923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24" name="3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3 d</a:t>
              </a:r>
            </a:p>
            <a:p>
              <a:pPr>
                <a:defRPr sz="3200"/>
              </a:pPr>
              <a:r>
                <a:t>2 n</a:t>
              </a:r>
            </a:p>
          </p:txBody>
        </p:sp>
      </p:grpSp>
      <p:sp>
        <p:nvSpPr>
          <p:cNvPr id="926" name="0.954434"/>
          <p:cNvSpPr txBox="1"/>
          <p:nvPr/>
        </p:nvSpPr>
        <p:spPr>
          <a:xfrm>
            <a:off x="5573294" y="378858"/>
            <a:ext cx="12573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0.954434</a:t>
            </a:r>
          </a:p>
        </p:txBody>
      </p:sp>
      <p:sp>
        <p:nvSpPr>
          <p:cNvPr id="927" name="p(c1) = 3/8…"/>
          <p:cNvSpPr txBox="1"/>
          <p:nvPr/>
        </p:nvSpPr>
        <p:spPr>
          <a:xfrm>
            <a:off x="2159163" y="6594745"/>
            <a:ext cx="169098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p(c1) = 3/8</a:t>
            </a:r>
          </a:p>
          <a:p>
            <a:r>
              <a:t>H(c1) = 0</a:t>
            </a:r>
          </a:p>
        </p:txBody>
      </p:sp>
      <p:sp>
        <p:nvSpPr>
          <p:cNvPr id="928" name="p(c2) = 5/8…"/>
          <p:cNvSpPr txBox="1"/>
          <p:nvPr/>
        </p:nvSpPr>
        <p:spPr>
          <a:xfrm>
            <a:off x="6581508" y="6556645"/>
            <a:ext cx="278818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p(c2) = 5/8</a:t>
            </a:r>
          </a:p>
          <a:p>
            <a:pPr>
              <a:defRPr sz="2700"/>
            </a:pPr>
            <a:r>
              <a:t>H(c2) = 0.9709506</a:t>
            </a:r>
          </a:p>
        </p:txBody>
      </p:sp>
      <p:sp>
        <p:nvSpPr>
          <p:cNvPr id="929" name="IG = 0.954434 - 3/8*0 - 5/8* 0.9709506 = 0.3475899"/>
          <p:cNvSpPr txBox="1"/>
          <p:nvPr/>
        </p:nvSpPr>
        <p:spPr>
          <a:xfrm>
            <a:off x="864505" y="7946643"/>
            <a:ext cx="1015819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IG = 0.954434 - 3/8*0 - 5/8* 0.9709506 = 0.3475899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</a:t>
            </a:r>
          </a:p>
        </p:txBody>
      </p:sp>
      <p:sp>
        <p:nvSpPr>
          <p:cNvPr id="9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933" name="Example: Split on “residence”"/>
          <p:cNvSpPr txBox="1"/>
          <p:nvPr/>
        </p:nvSpPr>
        <p:spPr>
          <a:xfrm>
            <a:off x="411221" y="2324099"/>
            <a:ext cx="49791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Example: Split on “residence”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5575804" y="2343044"/>
            <a:ext cx="1853192" cy="1856783"/>
            <a:chOff x="0" y="0"/>
            <a:chExt cx="1853190" cy="1856781"/>
          </a:xfrm>
        </p:grpSpPr>
        <p:sp>
          <p:nvSpPr>
            <p:cNvPr id="934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35" name="3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3 d</a:t>
              </a:r>
            </a:p>
            <a:p>
              <a:pPr>
                <a:defRPr sz="3200"/>
              </a:pPr>
              <a:r>
                <a:t>5 n</a:t>
              </a:r>
            </a:p>
          </p:txBody>
        </p:sp>
      </p:grpSp>
      <p:grpSp>
        <p:nvGrpSpPr>
          <p:cNvPr id="939" name="Group"/>
          <p:cNvGrpSpPr/>
          <p:nvPr/>
        </p:nvGrpSpPr>
        <p:grpSpPr>
          <a:xfrm>
            <a:off x="2514790" y="5330640"/>
            <a:ext cx="1853192" cy="1856783"/>
            <a:chOff x="0" y="0"/>
            <a:chExt cx="1853190" cy="1856781"/>
          </a:xfrm>
        </p:grpSpPr>
        <p:sp>
          <p:nvSpPr>
            <p:cNvPr id="937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1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1 d</a:t>
              </a:r>
            </a:p>
            <a:p>
              <a:pPr>
                <a:defRPr sz="3200"/>
              </a:pPr>
              <a:r>
                <a:t>2 n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5596806" y="5514922"/>
            <a:ext cx="1853192" cy="1856783"/>
            <a:chOff x="0" y="0"/>
            <a:chExt cx="1853190" cy="1856781"/>
          </a:xfrm>
        </p:grpSpPr>
        <p:sp>
          <p:nvSpPr>
            <p:cNvPr id="940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2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d</a:t>
              </a:r>
            </a:p>
            <a:p>
              <a:pPr>
                <a:defRPr sz="3200"/>
              </a:pPr>
              <a:r>
                <a:t>1 n</a:t>
              </a:r>
            </a:p>
          </p:txBody>
        </p:sp>
      </p:grpSp>
      <p:grpSp>
        <p:nvGrpSpPr>
          <p:cNvPr id="945" name="Group"/>
          <p:cNvGrpSpPr/>
          <p:nvPr/>
        </p:nvGrpSpPr>
        <p:grpSpPr>
          <a:xfrm>
            <a:off x="8507215" y="5330640"/>
            <a:ext cx="1853192" cy="1856783"/>
            <a:chOff x="0" y="0"/>
            <a:chExt cx="1853190" cy="1856781"/>
          </a:xfrm>
        </p:grpSpPr>
        <p:sp>
          <p:nvSpPr>
            <p:cNvPr id="943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44" name="0 d…"/>
            <p:cNvSpPr txBox="1"/>
            <p:nvPr/>
          </p:nvSpPr>
          <p:spPr>
            <a:xfrm>
              <a:off x="542122" y="321303"/>
              <a:ext cx="76894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0 d</a:t>
              </a:r>
            </a:p>
            <a:p>
              <a:pPr>
                <a:defRPr sz="3200"/>
              </a:pPr>
              <a:r>
                <a:t>2 n</a:t>
              </a:r>
            </a:p>
          </p:txBody>
        </p:sp>
      </p:grpSp>
      <p:sp>
        <p:nvSpPr>
          <p:cNvPr id="946" name="Line"/>
          <p:cNvSpPr/>
          <p:nvPr/>
        </p:nvSpPr>
        <p:spPr>
          <a:xfrm flipV="1">
            <a:off x="3965237" y="3894322"/>
            <a:ext cx="1845260" cy="1526335"/>
          </a:xfrm>
          <a:prstGeom prst="line">
            <a:avLst/>
          </a:prstGeom>
          <a:ln w="25400">
            <a:solidFill>
              <a:srgbClr val="41414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47" name="Line"/>
          <p:cNvSpPr/>
          <p:nvPr/>
        </p:nvSpPr>
        <p:spPr>
          <a:xfrm flipV="1">
            <a:off x="6523402" y="4232826"/>
            <a:ext cx="1" cy="1219201"/>
          </a:xfrm>
          <a:prstGeom prst="line">
            <a:avLst/>
          </a:prstGeom>
          <a:ln w="25400">
            <a:solidFill>
              <a:srgbClr val="41414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 flipV="1">
            <a:off x="7247167" y="3894322"/>
            <a:ext cx="1720794" cy="1526488"/>
          </a:xfrm>
          <a:prstGeom prst="line">
            <a:avLst/>
          </a:prstGeom>
          <a:ln w="25400">
            <a:solidFill>
              <a:srgbClr val="41414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949" name="residence = own"/>
          <p:cNvSpPr txBox="1"/>
          <p:nvPr/>
        </p:nvSpPr>
        <p:spPr>
          <a:xfrm>
            <a:off x="2052115" y="3879744"/>
            <a:ext cx="27785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rPr dirty="0"/>
              <a:t>residence = own</a:t>
            </a:r>
          </a:p>
        </p:txBody>
      </p:sp>
      <p:sp>
        <p:nvSpPr>
          <p:cNvPr id="950" name="residence = rent"/>
          <p:cNvSpPr txBox="1"/>
          <p:nvPr/>
        </p:nvSpPr>
        <p:spPr>
          <a:xfrm>
            <a:off x="4972643" y="4565274"/>
            <a:ext cx="27058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residence = rent</a:t>
            </a:r>
          </a:p>
        </p:txBody>
      </p:sp>
      <p:sp>
        <p:nvSpPr>
          <p:cNvPr id="951" name="residence = other"/>
          <p:cNvSpPr txBox="1"/>
          <p:nvPr/>
        </p:nvSpPr>
        <p:spPr>
          <a:xfrm>
            <a:off x="7977103" y="4013199"/>
            <a:ext cx="291341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t>residence = other</a:t>
            </a:r>
          </a:p>
        </p:txBody>
      </p:sp>
      <p:pic>
        <p:nvPicPr>
          <p:cNvPr id="95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736" y="7379996"/>
            <a:ext cx="3826464" cy="599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69074" y="7465969"/>
            <a:ext cx="4142310" cy="649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92976" y="7513503"/>
            <a:ext cx="1493542" cy="33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63411" y="2324100"/>
            <a:ext cx="4912612" cy="793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2948" y="8450095"/>
            <a:ext cx="10766815" cy="8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o fa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far…</a:t>
            </a:r>
          </a:p>
        </p:txBody>
      </p:sp>
      <p:sp>
        <p:nvSpPr>
          <p:cNvPr id="959" name="We have measures of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 have measures of:</a:t>
            </a:r>
          </a:p>
          <a:p>
            <a:pPr marL="965905" lvl="1" indent="-496005">
              <a:spcBef>
                <a:spcPts val="900"/>
              </a:spcBef>
              <a:defRPr sz="3800"/>
            </a:pPr>
            <a:r>
              <a:rPr dirty="0"/>
              <a:t>Purity of the data (entropy)</a:t>
            </a:r>
          </a:p>
          <a:p>
            <a:pPr marL="965905" lvl="1" indent="-496005">
              <a:spcBef>
                <a:spcPts val="900"/>
              </a:spcBef>
              <a:defRPr sz="3800"/>
            </a:pPr>
            <a:r>
              <a:rPr dirty="0"/>
              <a:t>How informative a split by a variable is.</a:t>
            </a:r>
          </a:p>
          <a:p>
            <a:r>
              <a:rPr dirty="0"/>
              <a:t>We can identify and rank informative variables.</a:t>
            </a:r>
          </a:p>
          <a:p>
            <a:r>
              <a:rPr dirty="0"/>
              <a:t>Next – we use this method to buil</a:t>
            </a:r>
            <a:r>
              <a:rPr lang="en-US" dirty="0"/>
              <a:t>d a (model-based) </a:t>
            </a:r>
            <a:r>
              <a:rPr dirty="0"/>
              <a:t>supervised learning classifier – a decision tree.</a:t>
            </a:r>
          </a:p>
        </p:txBody>
      </p:sp>
      <p:sp>
        <p:nvSpPr>
          <p:cNvPr id="9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Tree In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Induction</a:t>
            </a:r>
          </a:p>
        </p:txBody>
      </p:sp>
      <p:pic>
        <p:nvPicPr>
          <p:cNvPr id="963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6482" y="2184400"/>
            <a:ext cx="5301075" cy="1272582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970" name="Group"/>
          <p:cNvGrpSpPr/>
          <p:nvPr/>
        </p:nvGrpSpPr>
        <p:grpSpPr>
          <a:xfrm>
            <a:off x="1950417" y="3440581"/>
            <a:ext cx="8119580" cy="879620"/>
            <a:chOff x="592226" y="0"/>
            <a:chExt cx="8119578" cy="879619"/>
          </a:xfrm>
        </p:grpSpPr>
        <p:grpSp>
          <p:nvGrpSpPr>
            <p:cNvPr id="966" name="Group"/>
            <p:cNvGrpSpPr/>
            <p:nvPr/>
          </p:nvGrpSpPr>
          <p:grpSpPr>
            <a:xfrm>
              <a:off x="592226" y="0"/>
              <a:ext cx="3236269" cy="854954"/>
              <a:chOff x="338226" y="0"/>
              <a:chExt cx="3236267" cy="854953"/>
            </a:xfrm>
          </p:grpSpPr>
          <p:sp>
            <p:nvSpPr>
              <p:cNvPr id="964" name="Line"/>
              <p:cNvSpPr/>
              <p:nvPr/>
            </p:nvSpPr>
            <p:spPr>
              <a:xfrm flipH="1">
                <a:off x="1989227" y="0"/>
                <a:ext cx="1171514" cy="85495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65" name="body shape = rectangle"/>
              <p:cNvSpPr txBox="1"/>
              <p:nvPr/>
            </p:nvSpPr>
            <p:spPr>
              <a:xfrm>
                <a:off x="338226" y="168347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969" name="Group"/>
            <p:cNvGrpSpPr/>
            <p:nvPr/>
          </p:nvGrpSpPr>
          <p:grpSpPr>
            <a:xfrm>
              <a:off x="6125619" y="-1"/>
              <a:ext cx="2586187" cy="879620"/>
              <a:chOff x="87514" y="0"/>
              <a:chExt cx="2586186" cy="879619"/>
            </a:xfrm>
          </p:grpSpPr>
          <p:sp>
            <p:nvSpPr>
              <p:cNvPr id="967" name="Line"/>
              <p:cNvSpPr/>
              <p:nvPr/>
            </p:nvSpPr>
            <p:spPr>
              <a:xfrm>
                <a:off x="206538" y="-1"/>
                <a:ext cx="1292508" cy="879620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68" name="body shape = oval"/>
              <p:cNvSpPr txBox="1"/>
              <p:nvPr/>
            </p:nvSpPr>
            <p:spPr>
              <a:xfrm>
                <a:off x="87514" y="180559"/>
                <a:ext cx="2586188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grpSp>
        <p:nvGrpSpPr>
          <p:cNvPr id="975" name="Group"/>
          <p:cNvGrpSpPr/>
          <p:nvPr/>
        </p:nvGrpSpPr>
        <p:grpSpPr>
          <a:xfrm>
            <a:off x="1090345" y="4348629"/>
            <a:ext cx="5301075" cy="1272583"/>
            <a:chOff x="0" y="0"/>
            <a:chExt cx="5301073" cy="1272581"/>
          </a:xfrm>
        </p:grpSpPr>
        <p:pic>
          <p:nvPicPr>
            <p:cNvPr id="971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5301074" cy="12725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972" name="Rectangle"/>
            <p:cNvSpPr/>
            <p:nvPr/>
          </p:nvSpPr>
          <p:spPr>
            <a:xfrm>
              <a:off x="2304" y="13146"/>
              <a:ext cx="891621" cy="12464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3" name="Rectangle"/>
            <p:cNvSpPr/>
            <p:nvPr/>
          </p:nvSpPr>
          <p:spPr>
            <a:xfrm>
              <a:off x="3132895" y="13146"/>
              <a:ext cx="817897" cy="12464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Rectangle"/>
            <p:cNvSpPr/>
            <p:nvPr/>
          </p:nvSpPr>
          <p:spPr>
            <a:xfrm>
              <a:off x="4378518" y="21910"/>
              <a:ext cx="908693" cy="12464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79" name="Group"/>
          <p:cNvGrpSpPr/>
          <p:nvPr/>
        </p:nvGrpSpPr>
        <p:grpSpPr>
          <a:xfrm>
            <a:off x="6771371" y="4348629"/>
            <a:ext cx="5301075" cy="1272583"/>
            <a:chOff x="0" y="0"/>
            <a:chExt cx="5301073" cy="1272581"/>
          </a:xfrm>
        </p:grpSpPr>
        <p:pic>
          <p:nvPicPr>
            <p:cNvPr id="976" name="image3.png" descr="image3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0"/>
              <a:ext cx="5301074" cy="12725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977" name="Rectangle"/>
            <p:cNvSpPr/>
            <p:nvPr/>
          </p:nvSpPr>
          <p:spPr>
            <a:xfrm>
              <a:off x="902050" y="13146"/>
              <a:ext cx="2227931" cy="12551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Rectangle"/>
            <p:cNvSpPr/>
            <p:nvPr/>
          </p:nvSpPr>
          <p:spPr>
            <a:xfrm>
              <a:off x="3928333" y="13146"/>
              <a:ext cx="440130" cy="125519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91" name="Group"/>
          <p:cNvGrpSpPr/>
          <p:nvPr/>
        </p:nvGrpSpPr>
        <p:grpSpPr>
          <a:xfrm>
            <a:off x="620182" y="5649640"/>
            <a:ext cx="5499886" cy="2159063"/>
            <a:chOff x="0" y="0"/>
            <a:chExt cx="5499884" cy="2159061"/>
          </a:xfrm>
        </p:grpSpPr>
        <p:grpSp>
          <p:nvGrpSpPr>
            <p:cNvPr id="982" name="Group"/>
            <p:cNvGrpSpPr/>
            <p:nvPr/>
          </p:nvGrpSpPr>
          <p:grpSpPr>
            <a:xfrm>
              <a:off x="0" y="0"/>
              <a:ext cx="2661196" cy="854954"/>
              <a:chOff x="1065724" y="0"/>
              <a:chExt cx="2661195" cy="854953"/>
            </a:xfrm>
          </p:grpSpPr>
          <p:sp>
            <p:nvSpPr>
              <p:cNvPr id="980" name="Line"/>
              <p:cNvSpPr/>
              <p:nvPr/>
            </p:nvSpPr>
            <p:spPr>
              <a:xfrm flipH="1">
                <a:off x="1989227" y="0"/>
                <a:ext cx="1171514" cy="85495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1" name="body color = white"/>
              <p:cNvSpPr txBox="1"/>
              <p:nvPr/>
            </p:nvSpPr>
            <p:spPr>
              <a:xfrm>
                <a:off x="1065724" y="168347"/>
                <a:ext cx="2661197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color = white</a:t>
                </a:r>
              </a:p>
            </p:txBody>
          </p:sp>
        </p:grpSp>
        <p:grpSp>
          <p:nvGrpSpPr>
            <p:cNvPr id="985" name="Group"/>
            <p:cNvGrpSpPr/>
            <p:nvPr/>
          </p:nvGrpSpPr>
          <p:grpSpPr>
            <a:xfrm>
              <a:off x="2889885" y="10259"/>
              <a:ext cx="2610000" cy="854954"/>
              <a:chOff x="25598" y="0"/>
              <a:chExt cx="2609998" cy="854953"/>
            </a:xfrm>
          </p:grpSpPr>
          <p:sp>
            <p:nvSpPr>
              <p:cNvPr id="983" name="Line"/>
              <p:cNvSpPr/>
              <p:nvPr/>
            </p:nvSpPr>
            <p:spPr>
              <a:xfrm>
                <a:off x="865430" y="0"/>
                <a:ext cx="1171514" cy="85495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4" name="body color = black"/>
              <p:cNvSpPr txBox="1"/>
              <p:nvPr/>
            </p:nvSpPr>
            <p:spPr>
              <a:xfrm>
                <a:off x="25598" y="163218"/>
                <a:ext cx="2610000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color = black</a:t>
                </a:r>
              </a:p>
            </p:txBody>
          </p:sp>
        </p:grpSp>
        <p:grpSp>
          <p:nvGrpSpPr>
            <p:cNvPr id="990" name="Group"/>
            <p:cNvGrpSpPr/>
            <p:nvPr/>
          </p:nvGrpSpPr>
          <p:grpSpPr>
            <a:xfrm>
              <a:off x="237163" y="886479"/>
              <a:ext cx="4939500" cy="1272583"/>
              <a:chOff x="0" y="0"/>
              <a:chExt cx="4939498" cy="1272581"/>
            </a:xfrm>
          </p:grpSpPr>
          <p:grpSp>
            <p:nvGrpSpPr>
              <p:cNvPr id="988" name="Group"/>
              <p:cNvGrpSpPr/>
              <p:nvPr/>
            </p:nvGrpSpPr>
            <p:grpSpPr>
              <a:xfrm>
                <a:off x="0" y="0"/>
                <a:ext cx="2186869" cy="1272583"/>
                <a:chOff x="0" y="0"/>
                <a:chExt cx="2186868" cy="1272581"/>
              </a:xfrm>
            </p:grpSpPr>
            <p:pic>
              <p:nvPicPr>
                <p:cNvPr id="986" name="Group" descr="Group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16453" r="58390"/>
                <a:stretch>
                  <a:fillRect/>
                </a:stretch>
              </p:blipFill>
              <p:spPr>
                <a:xfrm>
                  <a:off x="0" y="0"/>
                  <a:ext cx="1333539" cy="1272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87" name="Group" descr="Group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16453" r="66772"/>
                <a:stretch>
                  <a:fillRect/>
                </a:stretch>
              </p:blipFill>
              <p:spPr>
                <a:xfrm>
                  <a:off x="1297710" y="0"/>
                  <a:ext cx="889159" cy="12725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989" name="Group" descr="Group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41320" r="50104"/>
              <a:stretch>
                <a:fillRect/>
              </a:stretch>
            </p:blipFill>
            <p:spPr>
              <a:xfrm>
                <a:off x="4484950" y="0"/>
                <a:ext cx="454549" cy="1272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006" name="Group"/>
          <p:cNvGrpSpPr/>
          <p:nvPr/>
        </p:nvGrpSpPr>
        <p:grpSpPr>
          <a:xfrm>
            <a:off x="6500183" y="5649640"/>
            <a:ext cx="5645142" cy="2171763"/>
            <a:chOff x="0" y="0"/>
            <a:chExt cx="5645141" cy="2171761"/>
          </a:xfrm>
        </p:grpSpPr>
        <p:grpSp>
          <p:nvGrpSpPr>
            <p:cNvPr id="1003" name="Group"/>
            <p:cNvGrpSpPr/>
            <p:nvPr/>
          </p:nvGrpSpPr>
          <p:grpSpPr>
            <a:xfrm>
              <a:off x="0" y="0"/>
              <a:ext cx="5645141" cy="2171762"/>
              <a:chOff x="-12799" y="0"/>
              <a:chExt cx="5645140" cy="2171761"/>
            </a:xfrm>
          </p:grpSpPr>
          <p:grpSp>
            <p:nvGrpSpPr>
              <p:cNvPr id="994" name="Group"/>
              <p:cNvGrpSpPr/>
              <p:nvPr/>
            </p:nvGrpSpPr>
            <p:grpSpPr>
              <a:xfrm>
                <a:off x="-12800" y="0"/>
                <a:ext cx="2686795" cy="854954"/>
                <a:chOff x="1052925" y="0"/>
                <a:chExt cx="2686794" cy="854953"/>
              </a:xfrm>
            </p:grpSpPr>
            <p:sp>
              <p:nvSpPr>
                <p:cNvPr id="992" name="Line"/>
                <p:cNvSpPr/>
                <p:nvPr/>
              </p:nvSpPr>
              <p:spPr>
                <a:xfrm flipH="1">
                  <a:off x="1989227" y="0"/>
                  <a:ext cx="1171514" cy="85495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993" name="head shape = circle"/>
                <p:cNvSpPr txBox="1"/>
                <p:nvPr/>
              </p:nvSpPr>
              <p:spPr>
                <a:xfrm>
                  <a:off x="1052925" y="168347"/>
                  <a:ext cx="2686795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head shape = circle</a:t>
                  </a:r>
                </a:p>
              </p:txBody>
            </p:sp>
          </p:grpSp>
          <p:grpSp>
            <p:nvGrpSpPr>
              <p:cNvPr id="997" name="Group"/>
              <p:cNvGrpSpPr/>
              <p:nvPr/>
            </p:nvGrpSpPr>
            <p:grpSpPr>
              <a:xfrm>
                <a:off x="2757428" y="10259"/>
                <a:ext cx="2874914" cy="854954"/>
                <a:chOff x="-106858" y="0"/>
                <a:chExt cx="2874912" cy="854953"/>
              </a:xfrm>
            </p:grpSpPr>
            <p:sp>
              <p:nvSpPr>
                <p:cNvPr id="995" name="Line"/>
                <p:cNvSpPr/>
                <p:nvPr/>
              </p:nvSpPr>
              <p:spPr>
                <a:xfrm>
                  <a:off x="865430" y="0"/>
                  <a:ext cx="1171514" cy="85495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996" name="head shape = square"/>
                <p:cNvSpPr txBox="1"/>
                <p:nvPr/>
              </p:nvSpPr>
              <p:spPr>
                <a:xfrm>
                  <a:off x="-106859" y="163218"/>
                  <a:ext cx="2874914" cy="508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/>
                <a:p>
                  <a:r>
                    <a:t>head shape = square</a:t>
                  </a:r>
                </a:p>
              </p:txBody>
            </p:sp>
          </p:grpSp>
          <p:grpSp>
            <p:nvGrpSpPr>
              <p:cNvPr id="1002" name="Group"/>
              <p:cNvGrpSpPr/>
              <p:nvPr/>
            </p:nvGrpSpPr>
            <p:grpSpPr>
              <a:xfrm>
                <a:off x="293122" y="899179"/>
                <a:ext cx="5111394" cy="1272583"/>
                <a:chOff x="55959" y="-101599"/>
                <a:chExt cx="5111392" cy="1272581"/>
              </a:xfrm>
            </p:grpSpPr>
            <p:grpSp>
              <p:nvGrpSpPr>
                <p:cNvPr id="1000" name="Group"/>
                <p:cNvGrpSpPr/>
                <p:nvPr/>
              </p:nvGrpSpPr>
              <p:grpSpPr>
                <a:xfrm>
                  <a:off x="55959" y="-101600"/>
                  <a:ext cx="1300796" cy="1272583"/>
                  <a:chOff x="3091259" y="0"/>
                  <a:chExt cx="1300795" cy="1272581"/>
                </a:xfrm>
              </p:grpSpPr>
              <p:pic>
                <p:nvPicPr>
                  <p:cNvPr id="998" name="Group" descr="Group"/>
                  <p:cNvPicPr>
                    <a:picLocks noChangeAspect="1"/>
                  </p:cNvPicPr>
                  <p:nvPr/>
                </p:nvPicPr>
                <p:blipFill>
                  <a:blip r:embed="rId2">
                    <a:extLst/>
                  </a:blip>
                  <a:srcRect l="260" r="91007"/>
                  <a:stretch>
                    <a:fillRect/>
                  </a:stretch>
                </p:blipFill>
                <p:spPr>
                  <a:xfrm>
                    <a:off x="3091259" y="0"/>
                    <a:ext cx="462895" cy="127258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999" name="Group" descr="Group"/>
                  <p:cNvPicPr>
                    <a:picLocks noChangeAspect="1"/>
                  </p:cNvPicPr>
                  <p:nvPr/>
                </p:nvPicPr>
                <p:blipFill>
                  <a:blip r:embed="rId2">
                    <a:extLst/>
                  </a:blip>
                  <a:srcRect l="59104" r="25174"/>
                  <a:stretch>
                    <a:fillRect/>
                  </a:stretch>
                </p:blipFill>
                <p:spPr>
                  <a:xfrm>
                    <a:off x="3558658" y="0"/>
                    <a:ext cx="833397" cy="127258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1001" name="Group" descr="Group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rcRect l="90318" r="95"/>
                <a:stretch>
                  <a:fillRect/>
                </a:stretch>
              </p:blipFill>
              <p:spPr>
                <a:xfrm>
                  <a:off x="4659194" y="-101600"/>
                  <a:ext cx="508158" cy="12725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1004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60" r="91007"/>
            <a:stretch>
              <a:fillRect/>
            </a:stretch>
          </p:blipFill>
          <p:spPr>
            <a:xfrm>
              <a:off x="1537822" y="894969"/>
              <a:ext cx="462895" cy="1272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5" name="Group" descr="Group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8626" r="82820"/>
            <a:stretch>
              <a:fillRect/>
            </a:stretch>
          </p:blipFill>
          <p:spPr>
            <a:xfrm>
              <a:off x="4521858" y="894969"/>
              <a:ext cx="453385" cy="1272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07" name="What if there are too many features and we cannot eyeball which one to split the data, what is the rigorous way to do it?…"/>
          <p:cNvSpPr txBox="1"/>
          <p:nvPr/>
        </p:nvSpPr>
        <p:spPr>
          <a:xfrm>
            <a:off x="304800" y="7950541"/>
            <a:ext cx="122746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0266" indent="-440266" algn="l">
              <a:buSzPct val="100000"/>
              <a:buAutoNum type="arabicPeriod"/>
              <a:defRPr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What if there are too many features and we cannot eyeball which one to split the data, what is the rigorous way to do it?</a:t>
            </a:r>
          </a:p>
          <a:p>
            <a:pPr marL="440266" indent="-440266" algn="l">
              <a:buSzPct val="100000"/>
              <a:buAutoNum type="arabicPeriod"/>
              <a:defRPr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Is purity of a node the only thing we care when growing a tree?</a:t>
            </a:r>
          </a:p>
        </p:txBody>
      </p:sp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  <p:bldP spid="1006" grpId="2" animBg="1" advAuto="0"/>
      <p:bldP spid="1007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creenshot 2016-09-11 11.50.00.png" descr="Screenshot 2016-09-11 11.50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178050"/>
            <a:ext cx="13004801" cy="7575296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Predictive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Predictive Modeling</a:t>
            </a:r>
          </a:p>
        </p:txBody>
      </p:sp>
      <p:pic>
        <p:nvPicPr>
          <p:cNvPr id="5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42" y="4516654"/>
            <a:ext cx="6192617" cy="45722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5" name="Group"/>
          <p:cNvGrpSpPr/>
          <p:nvPr/>
        </p:nvGrpSpPr>
        <p:grpSpPr>
          <a:xfrm>
            <a:off x="6158991" y="4743450"/>
            <a:ext cx="973502" cy="3913033"/>
            <a:chOff x="0" y="0"/>
            <a:chExt cx="973500" cy="3913032"/>
          </a:xfrm>
        </p:grpSpPr>
        <p:grpSp>
          <p:nvGrpSpPr>
            <p:cNvPr id="513" name="Group"/>
            <p:cNvGrpSpPr/>
            <p:nvPr/>
          </p:nvGrpSpPr>
          <p:grpSpPr>
            <a:xfrm>
              <a:off x="63500" y="-1"/>
              <a:ext cx="910001" cy="2487985"/>
              <a:chOff x="0" y="0"/>
              <a:chExt cx="910000" cy="2487983"/>
            </a:xfrm>
          </p:grpSpPr>
          <p:sp>
            <p:nvSpPr>
              <p:cNvPr id="510" name="Line"/>
              <p:cNvSpPr/>
              <p:nvPr/>
            </p:nvSpPr>
            <p:spPr>
              <a:xfrm>
                <a:off x="24539" y="0"/>
                <a:ext cx="862992" cy="152327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>
                <a:off x="24539" y="1163685"/>
                <a:ext cx="857164" cy="401932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 flipV="1">
                <a:off x="0" y="1577983"/>
                <a:ext cx="910001" cy="91000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514" name="Group"/>
            <p:cNvSpPr/>
            <p:nvPr/>
          </p:nvSpPr>
          <p:spPr>
            <a:xfrm flipV="1">
              <a:off x="0" y="3351298"/>
              <a:ext cx="877979" cy="561735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19" name="Group"/>
          <p:cNvGrpSpPr/>
          <p:nvPr/>
        </p:nvGrpSpPr>
        <p:grpSpPr>
          <a:xfrm>
            <a:off x="1522435" y="2591080"/>
            <a:ext cx="9024770" cy="1934595"/>
            <a:chOff x="0" y="0"/>
            <a:chExt cx="9024768" cy="1934594"/>
          </a:xfrm>
        </p:grpSpPr>
        <p:sp>
          <p:nvSpPr>
            <p:cNvPr id="516" name="Given (Xold, Yold), build f() — Supervised…"/>
            <p:cNvSpPr txBox="1"/>
            <p:nvPr/>
          </p:nvSpPr>
          <p:spPr>
            <a:xfrm>
              <a:off x="1990085" y="0"/>
              <a:ext cx="7034684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3000">
                  <a:solidFill>
                    <a:schemeClr val="accent5">
                      <a:hueOff val="-411174"/>
                      <a:satOff val="4030"/>
                      <a:lumOff val="-29867"/>
                    </a:schemeClr>
                  </a:solidFill>
                </a:defRPr>
              </a:pPr>
              <a:r>
                <a:t>Given (X</a:t>
              </a:r>
              <a:r>
                <a:rPr baseline="-5999"/>
                <a:t>old</a:t>
              </a:r>
              <a:r>
                <a:t>, Y</a:t>
              </a:r>
              <a:r>
                <a:rPr baseline="-5999"/>
                <a:t>old</a:t>
              </a:r>
              <a:r>
                <a:t>), build f() — Supervised</a:t>
              </a:r>
            </a:p>
            <a:p>
              <a:pPr algn="l">
                <a:defRPr sz="3000">
                  <a:solidFill>
                    <a:schemeClr val="accent5">
                      <a:hueOff val="-411174"/>
                      <a:satOff val="4030"/>
                      <a:lumOff val="-29867"/>
                    </a:schemeClr>
                  </a:solidFill>
                </a:defRPr>
              </a:pPr>
              <a:r>
                <a:t>Given (X</a:t>
              </a:r>
              <a:r>
                <a:rPr baseline="-5999"/>
                <a:t>old</a:t>
              </a:r>
              <a:r>
                <a:t>), build f() — Unsupervised</a:t>
              </a:r>
            </a:p>
          </p:txBody>
        </p:sp>
        <p:sp>
          <p:nvSpPr>
            <p:cNvPr id="517" name="Line"/>
            <p:cNvSpPr/>
            <p:nvPr/>
          </p:nvSpPr>
          <p:spPr>
            <a:xfrm flipV="1">
              <a:off x="10598" y="715394"/>
              <a:ext cx="1" cy="1219201"/>
            </a:xfrm>
            <a:prstGeom prst="line">
              <a:avLst/>
            </a:prstGeom>
            <a:noFill/>
            <a:ln w="508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 flipH="1" flipV="1">
              <a:off x="0" y="730872"/>
              <a:ext cx="1632338" cy="1"/>
            </a:xfrm>
            <a:prstGeom prst="line">
              <a:avLst/>
            </a:prstGeom>
            <a:noFill/>
            <a:ln w="50800" cap="flat">
              <a:solidFill>
                <a:srgbClr val="41414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4691 0.122428" pathEditMode="relative">
                                      <p:cBhvr>
                                        <p:cTn id="6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07"/>
                                        </p:tgtEl>
                                      </p:cBhvr>
                                      <p:by x="47616" y="4761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2" animBg="1" advAuto="0"/>
      <p:bldP spid="509" grpId="3" animBg="1" advAuto="0"/>
      <p:bldP spid="515" grpId="4" animBg="1" advAuto="0"/>
      <p:bldP spid="519" grpId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Exampl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Data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aphicFrame>
        <p:nvGraphicFramePr>
          <p:cNvPr id="199" name="Table"/>
          <p:cNvGraphicFramePr/>
          <p:nvPr/>
        </p:nvGraphicFramePr>
        <p:xfrm>
          <a:off x="701006" y="2837655"/>
          <a:ext cx="9798143" cy="648521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34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1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6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35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3716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Balance&gt;=
50,000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mortgage payment delay</a:t>
                      </a:r>
                    </a:p>
                  </a:txBody>
                  <a:tcPr marL="9525" marR="9525" marT="9525" marB="95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582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7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8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2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00" name="14 delayed"/>
          <p:cNvSpPr txBox="1"/>
          <p:nvPr/>
        </p:nvSpPr>
        <p:spPr>
          <a:xfrm>
            <a:off x="10971708" y="4622799"/>
            <a:ext cx="159588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14 delayed</a:t>
            </a:r>
          </a:p>
        </p:txBody>
      </p:sp>
      <p:sp>
        <p:nvSpPr>
          <p:cNvPr id="201" name="6 not delayed"/>
          <p:cNvSpPr txBox="1"/>
          <p:nvPr/>
        </p:nvSpPr>
        <p:spPr>
          <a:xfrm>
            <a:off x="10781208" y="6020677"/>
            <a:ext cx="197688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6 not delayed</a:t>
            </a:r>
          </a:p>
        </p:txBody>
      </p:sp>
      <p:sp>
        <p:nvSpPr>
          <p:cNvPr id="202" name="Rectangle"/>
          <p:cNvSpPr/>
          <p:nvPr/>
        </p:nvSpPr>
        <p:spPr>
          <a:xfrm>
            <a:off x="8179477" y="2819400"/>
            <a:ext cx="2335246" cy="6521733"/>
          </a:xfrm>
          <a:prstGeom prst="rect">
            <a:avLst/>
          </a:prstGeom>
          <a:ln w="38100">
            <a:solidFill>
              <a:schemeClr val="accent2">
                <a:hueOff val="597264"/>
                <a:satOff val="5158"/>
                <a:lumOff val="-1728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203" name="Y"/>
          <p:cNvSpPr txBox="1"/>
          <p:nvPr/>
        </p:nvSpPr>
        <p:spPr>
          <a:xfrm>
            <a:off x="9137475" y="2072877"/>
            <a:ext cx="41925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2">
                    <a:hueOff val="614819"/>
                    <a:satOff val="14458"/>
                    <a:lumOff val="-30440"/>
                  </a:schemeClr>
                </a:solidFill>
              </a:defRPr>
            </a:lvl1pPr>
          </a:lstStyle>
          <a:p>
            <a: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478542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213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210" name="Group"/>
          <p:cNvGrpSpPr/>
          <p:nvPr/>
        </p:nvGrpSpPr>
        <p:grpSpPr>
          <a:xfrm>
            <a:off x="5513564" y="3098464"/>
            <a:ext cx="1744582" cy="981076"/>
            <a:chOff x="0" y="0"/>
            <a:chExt cx="1744580" cy="981075"/>
          </a:xfrm>
        </p:grpSpPr>
        <p:sp>
          <p:nvSpPr>
            <p:cNvPr id="208" name="Rounded Rectangle"/>
            <p:cNvSpPr/>
            <p:nvPr/>
          </p:nvSpPr>
          <p:spPr>
            <a:xfrm>
              <a:off x="0" y="0"/>
              <a:ext cx="1744581" cy="9810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9" name="All customers…"/>
            <p:cNvSpPr txBox="1"/>
            <p:nvPr/>
          </p:nvSpPr>
          <p:spPr>
            <a:xfrm>
              <a:off x="55787" y="240069"/>
              <a:ext cx="1633006" cy="500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914400">
                <a:defRPr sz="1700" b="1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All customers</a:t>
              </a:r>
            </a:p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(14 not,16 delay)</a:t>
              </a:r>
            </a:p>
          </p:txBody>
        </p:sp>
      </p:grpSp>
      <p:grpSp>
        <p:nvGrpSpPr>
          <p:cNvPr id="213" name="Group"/>
          <p:cNvGrpSpPr/>
          <p:nvPr/>
        </p:nvGrpSpPr>
        <p:grpSpPr>
          <a:xfrm>
            <a:off x="154941" y="1757836"/>
            <a:ext cx="4013562" cy="2442548"/>
            <a:chOff x="-1392331" y="-42576"/>
            <a:chExt cx="4013561" cy="2442547"/>
          </a:xfrm>
        </p:grpSpPr>
        <p:graphicFrame>
          <p:nvGraphicFramePr>
            <p:cNvPr id="211" name="2D Bar Chart"/>
            <p:cNvGraphicFramePr/>
            <p:nvPr/>
          </p:nvGraphicFramePr>
          <p:xfrm>
            <a:off x="-1392332" y="241184"/>
            <a:ext cx="4008090" cy="21587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2" name="Information Gain"/>
            <p:cNvSpPr txBox="1"/>
            <p:nvPr/>
          </p:nvSpPr>
          <p:spPr>
            <a:xfrm>
              <a:off x="142615" y="-42577"/>
              <a:ext cx="2478616" cy="5095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2200" u="sng">
                  <a:solidFill>
                    <a:srgbClr val="080808"/>
                  </a:solidFill>
                </a:defRPr>
              </a:lvl1pPr>
            </a:lstStyle>
            <a:p>
              <a:r>
                <a:t>Information Gain</a:t>
              </a: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4022845" y="5069768"/>
            <a:ext cx="4408219" cy="981077"/>
            <a:chOff x="340614" y="0"/>
            <a:chExt cx="4408217" cy="981075"/>
          </a:xfrm>
        </p:grpSpPr>
        <p:grpSp>
          <p:nvGrpSpPr>
            <p:cNvPr id="216" name="Group"/>
            <p:cNvGrpSpPr/>
            <p:nvPr/>
          </p:nvGrpSpPr>
          <p:grpSpPr>
            <a:xfrm>
              <a:off x="340614" y="0"/>
              <a:ext cx="1744583" cy="981076"/>
              <a:chOff x="0" y="0"/>
              <a:chExt cx="1744581" cy="981075"/>
            </a:xfrm>
          </p:grpSpPr>
          <p:sp>
            <p:nvSpPr>
              <p:cNvPr id="214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5" name="(12 not, 4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(12 not, 4 delay)</a:t>
                </a:r>
              </a:p>
            </p:txBody>
          </p:sp>
        </p:grpSp>
        <p:grpSp>
          <p:nvGrpSpPr>
            <p:cNvPr id="219" name="Group"/>
            <p:cNvGrpSpPr/>
            <p:nvPr/>
          </p:nvGrpSpPr>
          <p:grpSpPr>
            <a:xfrm>
              <a:off x="3004250" y="-1"/>
              <a:ext cx="1744583" cy="981077"/>
              <a:chOff x="0" y="0"/>
              <a:chExt cx="1744581" cy="981075"/>
            </a:xfrm>
          </p:grpSpPr>
          <p:sp>
            <p:nvSpPr>
              <p:cNvPr id="217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8" name="(2 not, 12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(2 not, 12 delay)</a:t>
                </a:r>
              </a:p>
            </p:txBody>
          </p:sp>
        </p:grpSp>
      </p:grpSp>
      <p:grpSp>
        <p:nvGrpSpPr>
          <p:cNvPr id="225" name="Group"/>
          <p:cNvGrpSpPr/>
          <p:nvPr/>
        </p:nvGrpSpPr>
        <p:grpSpPr>
          <a:xfrm>
            <a:off x="3846963" y="4103366"/>
            <a:ext cx="5171863" cy="942562"/>
            <a:chOff x="588423" y="29534"/>
            <a:chExt cx="5171862" cy="942560"/>
          </a:xfrm>
        </p:grpSpPr>
        <p:sp>
          <p:nvSpPr>
            <p:cNvPr id="221" name="Balance≥50,000"/>
            <p:cNvSpPr txBox="1"/>
            <p:nvPr/>
          </p:nvSpPr>
          <p:spPr>
            <a:xfrm>
              <a:off x="588423" y="174179"/>
              <a:ext cx="1935722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Balance≥50,000</a:t>
              </a:r>
            </a:p>
          </p:txBody>
        </p:sp>
        <p:sp>
          <p:nvSpPr>
            <p:cNvPr id="222" name="Balance&lt;50,000"/>
            <p:cNvSpPr txBox="1"/>
            <p:nvPr/>
          </p:nvSpPr>
          <p:spPr>
            <a:xfrm>
              <a:off x="3820335" y="174179"/>
              <a:ext cx="1939951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Balance&lt;50,000</a:t>
              </a:r>
            </a:p>
          </p:txBody>
        </p:sp>
        <p:sp>
          <p:nvSpPr>
            <p:cNvPr id="223" name="Line"/>
            <p:cNvSpPr/>
            <p:nvPr/>
          </p:nvSpPr>
          <p:spPr>
            <a:xfrm flipH="1">
              <a:off x="1836761" y="29534"/>
              <a:ext cx="1143456" cy="94254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>
              <a:off x="3182900" y="29604"/>
              <a:ext cx="1168071" cy="94249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226" name="Table"/>
          <p:cNvGraphicFramePr/>
          <p:nvPr/>
        </p:nvGraphicFramePr>
        <p:xfrm>
          <a:off x="8177128" y="55699"/>
          <a:ext cx="4792140" cy="374222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307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59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7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8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839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7" name="Table"/>
          <p:cNvGraphicFramePr/>
          <p:nvPr/>
        </p:nvGraphicFramePr>
        <p:xfrm>
          <a:off x="8177128" y="303078"/>
          <a:ext cx="4792140" cy="220701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5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7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8" name="Table"/>
          <p:cNvGraphicFramePr/>
          <p:nvPr/>
        </p:nvGraphicFramePr>
        <p:xfrm>
          <a:off x="8177128" y="184525"/>
          <a:ext cx="4792140" cy="244412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3324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1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00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00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4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00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5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>
                    <a:solidFill>
                      <a:srgbClr val="E1DC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00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8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00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32" name="Group"/>
          <p:cNvGrpSpPr/>
          <p:nvPr/>
        </p:nvGrpSpPr>
        <p:grpSpPr>
          <a:xfrm>
            <a:off x="2133654" y="2538524"/>
            <a:ext cx="8250546" cy="3261896"/>
            <a:chOff x="-2275750" y="0"/>
            <a:chExt cx="8250545" cy="3261895"/>
          </a:xfrm>
        </p:grpSpPr>
        <p:sp>
          <p:nvSpPr>
            <p:cNvPr id="229" name="H(A) = 0.997"/>
            <p:cNvSpPr txBox="1"/>
            <p:nvPr/>
          </p:nvSpPr>
          <p:spPr>
            <a:xfrm>
              <a:off x="1061008" y="-1"/>
              <a:ext cx="183088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H(A) = 0.997</a:t>
              </a:r>
            </a:p>
          </p:txBody>
        </p:sp>
        <p:sp>
          <p:nvSpPr>
            <p:cNvPr id="230" name="H(B) = 0.811"/>
            <p:cNvSpPr txBox="1"/>
            <p:nvPr/>
          </p:nvSpPr>
          <p:spPr>
            <a:xfrm>
              <a:off x="-2275751" y="2753895"/>
              <a:ext cx="176331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H(B) = 0.811</a:t>
              </a:r>
            </a:p>
          </p:txBody>
        </p:sp>
        <p:sp>
          <p:nvSpPr>
            <p:cNvPr id="231" name="H(C) = 0.592"/>
            <p:cNvSpPr txBox="1"/>
            <p:nvPr/>
          </p:nvSpPr>
          <p:spPr>
            <a:xfrm>
              <a:off x="4164896" y="2753895"/>
              <a:ext cx="1809900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H(C) = 0.592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5237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99317 0.625217" pathEditMode="relative">
                                      <p:cBhvr>
                                        <p:cTn id="24" dur="6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9093 0.639974" pathEditMode="relative">
                                      <p:cBhvr>
                                        <p:cTn id="30" dur="49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 advAuto="0"/>
      <p:bldP spid="220" grpId="0" animBg="1" advAuto="0"/>
      <p:bldP spid="225" grpId="0" animBg="1" advAuto="0"/>
      <p:bldP spid="227" grpId="0" animBg="1" advAuto="0"/>
      <p:bldP spid="228" grpId="0" animBg="1" advAuto="0"/>
      <p:bldP spid="232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213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pSp>
        <p:nvGrpSpPr>
          <p:cNvPr id="239" name="Group"/>
          <p:cNvGrpSpPr/>
          <p:nvPr/>
        </p:nvGrpSpPr>
        <p:grpSpPr>
          <a:xfrm>
            <a:off x="8236714" y="958392"/>
            <a:ext cx="1744582" cy="981076"/>
            <a:chOff x="0" y="0"/>
            <a:chExt cx="1744580" cy="981075"/>
          </a:xfrm>
        </p:grpSpPr>
        <p:sp>
          <p:nvSpPr>
            <p:cNvPr id="237" name="Rounded Rectangle"/>
            <p:cNvSpPr/>
            <p:nvPr/>
          </p:nvSpPr>
          <p:spPr>
            <a:xfrm>
              <a:off x="0" y="0"/>
              <a:ext cx="1744581" cy="9810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8" name="All customers…"/>
            <p:cNvSpPr txBox="1"/>
            <p:nvPr/>
          </p:nvSpPr>
          <p:spPr>
            <a:xfrm>
              <a:off x="55787" y="240069"/>
              <a:ext cx="1633006" cy="500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914400">
                <a:defRPr sz="1700" b="1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All customers</a:t>
              </a:r>
            </a:p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(14 not,16 delay)</a:t>
              </a:r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6745996" y="2929696"/>
            <a:ext cx="4408218" cy="981076"/>
            <a:chOff x="340614" y="0"/>
            <a:chExt cx="4408217" cy="981075"/>
          </a:xfrm>
        </p:grpSpPr>
        <p:grpSp>
          <p:nvGrpSpPr>
            <p:cNvPr id="242" name="Group"/>
            <p:cNvGrpSpPr/>
            <p:nvPr/>
          </p:nvGrpSpPr>
          <p:grpSpPr>
            <a:xfrm>
              <a:off x="340614" y="0"/>
              <a:ext cx="1744583" cy="981076"/>
              <a:chOff x="0" y="0"/>
              <a:chExt cx="1744581" cy="981075"/>
            </a:xfrm>
          </p:grpSpPr>
          <p:sp>
            <p:nvSpPr>
              <p:cNvPr id="240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1" name="(12 not, 4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(12 not, 4 delay)</a:t>
                </a:r>
              </a:p>
            </p:txBody>
          </p:sp>
        </p:grpSp>
        <p:grpSp>
          <p:nvGrpSpPr>
            <p:cNvPr id="245" name="Group"/>
            <p:cNvGrpSpPr/>
            <p:nvPr/>
          </p:nvGrpSpPr>
          <p:grpSpPr>
            <a:xfrm>
              <a:off x="3004250" y="-1"/>
              <a:ext cx="1744583" cy="981077"/>
              <a:chOff x="0" y="0"/>
              <a:chExt cx="1744581" cy="981075"/>
            </a:xfrm>
          </p:grpSpPr>
          <p:sp>
            <p:nvSpPr>
              <p:cNvPr id="243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44" name="(2 not, 12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(2 not, 12 delay)</a:t>
                </a:r>
              </a:p>
            </p:txBody>
          </p:sp>
        </p:grpSp>
      </p:grpSp>
      <p:grpSp>
        <p:nvGrpSpPr>
          <p:cNvPr id="251" name="Group"/>
          <p:cNvGrpSpPr/>
          <p:nvPr/>
        </p:nvGrpSpPr>
        <p:grpSpPr>
          <a:xfrm>
            <a:off x="7070298" y="1963294"/>
            <a:ext cx="4671678" cy="942562"/>
            <a:chOff x="1088608" y="29534"/>
            <a:chExt cx="4671677" cy="942560"/>
          </a:xfrm>
        </p:grpSpPr>
        <p:sp>
          <p:nvSpPr>
            <p:cNvPr id="247" name="Balance≥50,000"/>
            <p:cNvSpPr txBox="1"/>
            <p:nvPr/>
          </p:nvSpPr>
          <p:spPr>
            <a:xfrm>
              <a:off x="1088608" y="71200"/>
              <a:ext cx="1935721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Balance≥50,000</a:t>
              </a:r>
            </a:p>
          </p:txBody>
        </p:sp>
        <p:sp>
          <p:nvSpPr>
            <p:cNvPr id="248" name="Balance&lt;50,000"/>
            <p:cNvSpPr txBox="1"/>
            <p:nvPr/>
          </p:nvSpPr>
          <p:spPr>
            <a:xfrm>
              <a:off x="3820335" y="174179"/>
              <a:ext cx="1939951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Balance&lt;50,000</a:t>
              </a:r>
            </a:p>
          </p:txBody>
        </p:sp>
        <p:sp>
          <p:nvSpPr>
            <p:cNvPr id="249" name="Line"/>
            <p:cNvSpPr/>
            <p:nvPr/>
          </p:nvSpPr>
          <p:spPr>
            <a:xfrm flipH="1">
              <a:off x="1836761" y="29534"/>
              <a:ext cx="1143456" cy="94254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0" name="Line"/>
            <p:cNvSpPr/>
            <p:nvPr/>
          </p:nvSpPr>
          <p:spPr>
            <a:xfrm>
              <a:off x="3182900" y="29604"/>
              <a:ext cx="1168071" cy="94249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aphicFrame>
        <p:nvGraphicFramePr>
          <p:cNvPr id="252" name="Table"/>
          <p:cNvGraphicFramePr/>
          <p:nvPr/>
        </p:nvGraphicFramePr>
        <p:xfrm>
          <a:off x="900184" y="766803"/>
          <a:ext cx="4792140" cy="220701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5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5941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7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delayed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21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6" name="Group"/>
          <p:cNvGrpSpPr/>
          <p:nvPr/>
        </p:nvGrpSpPr>
        <p:grpSpPr>
          <a:xfrm>
            <a:off x="5871885" y="398452"/>
            <a:ext cx="7000084" cy="2614598"/>
            <a:chOff x="-1260669" y="0"/>
            <a:chExt cx="7000083" cy="2614597"/>
          </a:xfrm>
        </p:grpSpPr>
        <p:sp>
          <p:nvSpPr>
            <p:cNvPr id="253" name="H(A) = 0.997"/>
            <p:cNvSpPr txBox="1"/>
            <p:nvPr/>
          </p:nvSpPr>
          <p:spPr>
            <a:xfrm>
              <a:off x="1061008" y="-1"/>
              <a:ext cx="1830885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H(A) = 0.997</a:t>
              </a:r>
            </a:p>
          </p:txBody>
        </p:sp>
        <p:sp>
          <p:nvSpPr>
            <p:cNvPr id="254" name="H(B) = 0.811"/>
            <p:cNvSpPr txBox="1"/>
            <p:nvPr/>
          </p:nvSpPr>
          <p:spPr>
            <a:xfrm>
              <a:off x="-1260670" y="2106597"/>
              <a:ext cx="176331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H(B) = 0.811</a:t>
              </a:r>
            </a:p>
          </p:txBody>
        </p:sp>
        <p:sp>
          <p:nvSpPr>
            <p:cNvPr id="255" name="H(C) = 0.592"/>
            <p:cNvSpPr txBox="1"/>
            <p:nvPr/>
          </p:nvSpPr>
          <p:spPr>
            <a:xfrm>
              <a:off x="3929515" y="2106597"/>
              <a:ext cx="1809900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H(C) = 0.592</a:t>
              </a:r>
            </a:p>
          </p:txBody>
        </p:sp>
      </p:grpSp>
      <p:sp>
        <p:nvSpPr>
          <p:cNvPr id="257" name="IG(B, children) = H(B) - [p(c1)H(c1) +…]"/>
          <p:cNvSpPr txBox="1"/>
          <p:nvPr/>
        </p:nvSpPr>
        <p:spPr>
          <a:xfrm>
            <a:off x="575057" y="3166234"/>
            <a:ext cx="54423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IG(B, children) = </a:t>
            </a:r>
            <a:r>
              <a:rPr b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H(B) </a:t>
            </a:r>
            <a:r>
              <a:t>- [p(c</a:t>
            </a:r>
            <a:r>
              <a:rPr baseline="-5999"/>
              <a:t>1</a:t>
            </a:r>
            <a:r>
              <a:t>)H(c</a:t>
            </a:r>
            <a:r>
              <a:rPr baseline="-5999"/>
              <a:t>1</a:t>
            </a:r>
            <a:r>
              <a:t>) +…]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3837766" y="5461864"/>
            <a:ext cx="7187500" cy="977901"/>
            <a:chOff x="-342714" y="0"/>
            <a:chExt cx="7187498" cy="977900"/>
          </a:xfrm>
        </p:grpSpPr>
        <p:grpSp>
          <p:nvGrpSpPr>
            <p:cNvPr id="260" name="Group"/>
            <p:cNvGrpSpPr/>
            <p:nvPr/>
          </p:nvGrpSpPr>
          <p:grpSpPr>
            <a:xfrm>
              <a:off x="-342715" y="0"/>
              <a:ext cx="1741303" cy="977900"/>
              <a:chOff x="-2367" y="0"/>
              <a:chExt cx="1741302" cy="977900"/>
            </a:xfrm>
          </p:grpSpPr>
          <p:sp>
            <p:nvSpPr>
              <p:cNvPr id="258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59" name="(0 delay, 5 Not)"/>
              <p:cNvSpPr txBox="1"/>
              <p:nvPr/>
            </p:nvSpPr>
            <p:spPr>
              <a:xfrm>
                <a:off x="-2368" y="374932"/>
                <a:ext cx="1730302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(0 delay, 5 Not)</a:t>
                </a:r>
              </a:p>
            </p:txBody>
          </p:sp>
        </p:grpSp>
        <p:grpSp>
          <p:nvGrpSpPr>
            <p:cNvPr id="263" name="Group"/>
            <p:cNvGrpSpPr/>
            <p:nvPr/>
          </p:nvGrpSpPr>
          <p:grpSpPr>
            <a:xfrm>
              <a:off x="5105849" y="0"/>
              <a:ext cx="1738936" cy="977901"/>
              <a:chOff x="0" y="0"/>
              <a:chExt cx="1738934" cy="977900"/>
            </a:xfrm>
          </p:grpSpPr>
          <p:sp>
            <p:nvSpPr>
              <p:cNvPr id="261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2" name="(3 delay, 2 Not)"/>
              <p:cNvSpPr txBox="1"/>
              <p:nvPr/>
            </p:nvSpPr>
            <p:spPr>
              <a:xfrm>
                <a:off x="4317" y="347054"/>
                <a:ext cx="1730302" cy="2837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(3 delay, 2 Not)</a:t>
                </a:r>
              </a:p>
            </p:txBody>
          </p:sp>
        </p:grpSp>
        <p:grpSp>
          <p:nvGrpSpPr>
            <p:cNvPr id="266" name="Group"/>
            <p:cNvGrpSpPr/>
            <p:nvPr/>
          </p:nvGrpSpPr>
          <p:grpSpPr>
            <a:xfrm>
              <a:off x="2381821" y="0"/>
              <a:ext cx="1740796" cy="977900"/>
              <a:chOff x="0" y="0"/>
              <a:chExt cx="1740794" cy="977900"/>
            </a:xfrm>
          </p:grpSpPr>
          <p:sp>
            <p:nvSpPr>
              <p:cNvPr id="264" name="Rounded Rectangle"/>
              <p:cNvSpPr/>
              <p:nvPr/>
            </p:nvSpPr>
            <p:spPr>
              <a:xfrm>
                <a:off x="0" y="0"/>
                <a:ext cx="1738937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65" name="(1 delay, 5 Not)"/>
              <p:cNvSpPr txBox="1"/>
              <p:nvPr/>
            </p:nvSpPr>
            <p:spPr>
              <a:xfrm>
                <a:off x="10494" y="377909"/>
                <a:ext cx="1730301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(1 delay, 5 Not)</a:t>
                </a:r>
              </a:p>
            </p:txBody>
          </p:sp>
        </p:grpSp>
      </p:grpSp>
      <p:grpSp>
        <p:nvGrpSpPr>
          <p:cNvPr id="275" name="Group"/>
          <p:cNvGrpSpPr/>
          <p:nvPr/>
        </p:nvGrpSpPr>
        <p:grpSpPr>
          <a:xfrm>
            <a:off x="4179672" y="3911069"/>
            <a:ext cx="6886790" cy="1534831"/>
            <a:chOff x="143010" y="-138075"/>
            <a:chExt cx="6886789" cy="1534829"/>
          </a:xfrm>
        </p:grpSpPr>
        <p:grpSp>
          <p:nvGrpSpPr>
            <p:cNvPr id="272" name="Group"/>
            <p:cNvGrpSpPr/>
            <p:nvPr/>
          </p:nvGrpSpPr>
          <p:grpSpPr>
            <a:xfrm>
              <a:off x="143010" y="-138076"/>
              <a:ext cx="6886791" cy="1534830"/>
              <a:chOff x="321382" y="-470263"/>
              <a:chExt cx="6886789" cy="1534829"/>
            </a:xfrm>
          </p:grpSpPr>
          <p:sp>
            <p:nvSpPr>
              <p:cNvPr id="268" name="Residence = Own"/>
              <p:cNvSpPr txBox="1"/>
              <p:nvPr/>
            </p:nvSpPr>
            <p:spPr>
              <a:xfrm>
                <a:off x="321382" y="486683"/>
                <a:ext cx="2102980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Own</a:t>
                </a:r>
              </a:p>
            </p:txBody>
          </p:sp>
          <p:sp>
            <p:nvSpPr>
              <p:cNvPr id="269" name="Residence = Other"/>
              <p:cNvSpPr txBox="1"/>
              <p:nvPr/>
            </p:nvSpPr>
            <p:spPr>
              <a:xfrm>
                <a:off x="5012287" y="82227"/>
                <a:ext cx="2195886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Other</a:t>
                </a:r>
              </a:p>
            </p:txBody>
          </p:sp>
          <p:sp>
            <p:nvSpPr>
              <p:cNvPr id="270" name="Line"/>
              <p:cNvSpPr/>
              <p:nvPr/>
            </p:nvSpPr>
            <p:spPr>
              <a:xfrm flipH="1">
                <a:off x="1396246" y="-470264"/>
                <a:ext cx="1918405" cy="153483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271" name="Line"/>
              <p:cNvSpPr/>
              <p:nvPr/>
            </p:nvSpPr>
            <p:spPr>
              <a:xfrm>
                <a:off x="4185197" y="-442241"/>
                <a:ext cx="1448165" cy="1448165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273" name="Line"/>
            <p:cNvSpPr/>
            <p:nvPr/>
          </p:nvSpPr>
          <p:spPr>
            <a:xfrm>
              <a:off x="3468589" y="-127710"/>
              <a:ext cx="1" cy="1479525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4" name="Residence = Rent"/>
            <p:cNvSpPr txBox="1"/>
            <p:nvPr/>
          </p:nvSpPr>
          <p:spPr>
            <a:xfrm>
              <a:off x="2211471" y="511778"/>
              <a:ext cx="2087427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Residence = Rent</a:t>
              </a:r>
            </a:p>
          </p:txBody>
        </p:sp>
      </p:grpSp>
      <p:graphicFrame>
        <p:nvGraphicFramePr>
          <p:cNvPr id="276" name="Table"/>
          <p:cNvGraphicFramePr/>
          <p:nvPr/>
        </p:nvGraphicFramePr>
        <p:xfrm>
          <a:off x="910844" y="894292"/>
          <a:ext cx="4217916" cy="14363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14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5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0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6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3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own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7" name="Table"/>
          <p:cNvGraphicFramePr/>
          <p:nvPr/>
        </p:nvGraphicFramePr>
        <p:xfrm>
          <a:off x="1037831" y="894292"/>
          <a:ext cx="3963943" cy="14363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05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12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28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8" name="Table"/>
          <p:cNvGraphicFramePr/>
          <p:nvPr/>
        </p:nvGraphicFramePr>
        <p:xfrm>
          <a:off x="967954" y="894292"/>
          <a:ext cx="4103695" cy="18935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11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83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Bal&gt;=50k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</a:p>
                  </a:txBody>
                  <a:tcPr marL="9525" marR="9525" marT="9525" marB="9525" anchor="ctr" horzOverflow="overflow">
                    <a:solidFill>
                      <a:schemeClr val="accent1">
                        <a:hueOff val="-113918"/>
                        <a:satOff val="19024"/>
                        <a:lumOff val="1974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21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…</a:t>
                      </a:r>
                    </a:p>
                  </a:txBody>
                  <a:tcPr marL="45720" marR="45720" anchor="ctr" horzOverflow="overflow">
                    <a:solidFill>
                      <a:schemeClr val="accent2">
                        <a:hueOff val="-602737"/>
                        <a:satOff val="7170"/>
                        <a:lumOff val="14117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867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26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14141"/>
                          </a:solidFill>
                        </a:rPr>
                        <a:t>not delayed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1" name="Group"/>
          <p:cNvGrpSpPr/>
          <p:nvPr/>
        </p:nvGrpSpPr>
        <p:grpSpPr>
          <a:xfrm>
            <a:off x="41315" y="3617316"/>
            <a:ext cx="4138953" cy="1778485"/>
            <a:chOff x="-1198144" y="0"/>
            <a:chExt cx="4138952" cy="1778483"/>
          </a:xfrm>
        </p:grpSpPr>
        <p:graphicFrame>
          <p:nvGraphicFramePr>
            <p:cNvPr id="279" name="2D Bar Chart"/>
            <p:cNvGraphicFramePr/>
            <p:nvPr/>
          </p:nvGraphicFramePr>
          <p:xfrm>
            <a:off x="-1198145" y="392315"/>
            <a:ext cx="4040208" cy="1386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0" name="Information Gain"/>
            <p:cNvSpPr txBox="1"/>
            <p:nvPr/>
          </p:nvSpPr>
          <p:spPr>
            <a:xfrm>
              <a:off x="-182366" y="0"/>
              <a:ext cx="3123174" cy="531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u="sng"/>
              </a:lvl1pPr>
            </a:lstStyle>
            <a:p>
              <a:r>
                <a:t>Information Gain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2314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2269 0.644708" pathEditMode="relative">
                                      <p:cBhvr>
                                        <p:cTn id="21" dur="6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67364 0.657179" pathEditMode="relative">
                                      <p:cBhvr>
                                        <p:cTn id="27" dur="6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589285 0.656193" pathEditMode="relative">
                                      <p:cBhvr>
                                        <p:cTn id="33" dur="6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 advAuto="0"/>
      <p:bldP spid="267" grpId="0" animBg="1" advAuto="0"/>
      <p:bldP spid="275" grpId="0" animBg="1" advAuto="0"/>
      <p:bldP spid="276" grpId="0" animBg="1" advAuto="0"/>
      <p:bldP spid="277" grpId="0" animBg="1" advAuto="0"/>
      <p:bldP spid="278" grpId="0" animBg="1" advAuto="0"/>
      <p:bldP spid="281" grpId="0" animBg="1" advAuto="0"/>
      <p:bldP spid="281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213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286" name="Group"/>
          <p:cNvGrpSpPr/>
          <p:nvPr/>
        </p:nvGrpSpPr>
        <p:grpSpPr>
          <a:xfrm>
            <a:off x="5336396" y="1790836"/>
            <a:ext cx="1744582" cy="981076"/>
            <a:chOff x="0" y="0"/>
            <a:chExt cx="1744580" cy="981075"/>
          </a:xfrm>
        </p:grpSpPr>
        <p:sp>
          <p:nvSpPr>
            <p:cNvPr id="284" name="Rounded Rectangle"/>
            <p:cNvSpPr/>
            <p:nvPr/>
          </p:nvSpPr>
          <p:spPr>
            <a:xfrm>
              <a:off x="0" y="0"/>
              <a:ext cx="1744581" cy="9810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5" name="All customers…"/>
            <p:cNvSpPr txBox="1"/>
            <p:nvPr/>
          </p:nvSpPr>
          <p:spPr>
            <a:xfrm>
              <a:off x="55787" y="240069"/>
              <a:ext cx="1633006" cy="500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914400">
                <a:defRPr sz="1700" b="1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All customers</a:t>
              </a:r>
            </a:p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(14 not,16 delay)</a:t>
              </a:r>
            </a:p>
          </p:txBody>
        </p:sp>
      </p:grpSp>
      <p:grpSp>
        <p:nvGrpSpPr>
          <p:cNvPr id="293" name="Group"/>
          <p:cNvGrpSpPr/>
          <p:nvPr/>
        </p:nvGrpSpPr>
        <p:grpSpPr>
          <a:xfrm>
            <a:off x="3845678" y="3762140"/>
            <a:ext cx="4408218" cy="981076"/>
            <a:chOff x="340614" y="0"/>
            <a:chExt cx="4408217" cy="981075"/>
          </a:xfrm>
        </p:grpSpPr>
        <p:grpSp>
          <p:nvGrpSpPr>
            <p:cNvPr id="289" name="Group"/>
            <p:cNvGrpSpPr/>
            <p:nvPr/>
          </p:nvGrpSpPr>
          <p:grpSpPr>
            <a:xfrm>
              <a:off x="340614" y="0"/>
              <a:ext cx="1744583" cy="981076"/>
              <a:chOff x="0" y="0"/>
              <a:chExt cx="1744581" cy="981075"/>
            </a:xfrm>
          </p:grpSpPr>
          <p:sp>
            <p:nvSpPr>
              <p:cNvPr id="287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88" name="(12 not, 4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(12 not, 4 delay)</a:t>
                </a:r>
              </a:p>
            </p:txBody>
          </p:sp>
        </p:grpSp>
        <p:grpSp>
          <p:nvGrpSpPr>
            <p:cNvPr id="292" name="Group"/>
            <p:cNvGrpSpPr/>
            <p:nvPr/>
          </p:nvGrpSpPr>
          <p:grpSpPr>
            <a:xfrm>
              <a:off x="3004250" y="-1"/>
              <a:ext cx="1744583" cy="981077"/>
              <a:chOff x="0" y="0"/>
              <a:chExt cx="1744581" cy="981075"/>
            </a:xfrm>
          </p:grpSpPr>
          <p:sp>
            <p:nvSpPr>
              <p:cNvPr id="290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91" name="(2 not, 12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(2 not, 12 delay)</a:t>
                </a:r>
              </a:p>
            </p:txBody>
          </p:sp>
        </p:grpSp>
      </p:grpSp>
      <p:grpSp>
        <p:nvGrpSpPr>
          <p:cNvPr id="298" name="Group"/>
          <p:cNvGrpSpPr/>
          <p:nvPr/>
        </p:nvGrpSpPr>
        <p:grpSpPr>
          <a:xfrm>
            <a:off x="3669795" y="2795738"/>
            <a:ext cx="5171863" cy="942561"/>
            <a:chOff x="588423" y="29534"/>
            <a:chExt cx="5171862" cy="942560"/>
          </a:xfrm>
        </p:grpSpPr>
        <p:sp>
          <p:nvSpPr>
            <p:cNvPr id="294" name="Balance≥50,000"/>
            <p:cNvSpPr txBox="1"/>
            <p:nvPr/>
          </p:nvSpPr>
          <p:spPr>
            <a:xfrm>
              <a:off x="588423" y="174179"/>
              <a:ext cx="1935722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Balance≥50,000</a:t>
              </a:r>
            </a:p>
          </p:txBody>
        </p:sp>
        <p:sp>
          <p:nvSpPr>
            <p:cNvPr id="295" name="Balance&lt;50,000"/>
            <p:cNvSpPr txBox="1"/>
            <p:nvPr/>
          </p:nvSpPr>
          <p:spPr>
            <a:xfrm>
              <a:off x="3820335" y="174179"/>
              <a:ext cx="1939951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Balance&lt;50,000</a:t>
              </a:r>
            </a:p>
          </p:txBody>
        </p:sp>
        <p:sp>
          <p:nvSpPr>
            <p:cNvPr id="296" name="Line"/>
            <p:cNvSpPr/>
            <p:nvPr/>
          </p:nvSpPr>
          <p:spPr>
            <a:xfrm flipH="1">
              <a:off x="1836761" y="29534"/>
              <a:ext cx="1143456" cy="94254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7" name="Line"/>
            <p:cNvSpPr/>
            <p:nvPr/>
          </p:nvSpPr>
          <p:spPr>
            <a:xfrm>
              <a:off x="3182900" y="29604"/>
              <a:ext cx="1168071" cy="94249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08" name="Group"/>
          <p:cNvGrpSpPr/>
          <p:nvPr/>
        </p:nvGrpSpPr>
        <p:grpSpPr>
          <a:xfrm>
            <a:off x="1085475" y="6116030"/>
            <a:ext cx="5484735" cy="977901"/>
            <a:chOff x="0" y="0"/>
            <a:chExt cx="5484733" cy="977900"/>
          </a:xfrm>
        </p:grpSpPr>
        <p:grpSp>
          <p:nvGrpSpPr>
            <p:cNvPr id="301" name="Group"/>
            <p:cNvGrpSpPr/>
            <p:nvPr/>
          </p:nvGrpSpPr>
          <p:grpSpPr>
            <a:xfrm>
              <a:off x="0" y="0"/>
              <a:ext cx="1738935" cy="977900"/>
              <a:chOff x="0" y="0"/>
              <a:chExt cx="1738934" cy="977900"/>
            </a:xfrm>
          </p:grpSpPr>
          <p:sp>
            <p:nvSpPr>
              <p:cNvPr id="299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00" name="(0 delay, 5 not)"/>
              <p:cNvSpPr txBox="1"/>
              <p:nvPr/>
            </p:nvSpPr>
            <p:spPr>
              <a:xfrm>
                <a:off x="18716" y="374932"/>
                <a:ext cx="1688134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(0 delay, 5 not)</a:t>
                </a:r>
              </a:p>
            </p:txBody>
          </p:sp>
        </p:grpSp>
        <p:grpSp>
          <p:nvGrpSpPr>
            <p:cNvPr id="304" name="Group"/>
            <p:cNvGrpSpPr/>
            <p:nvPr/>
          </p:nvGrpSpPr>
          <p:grpSpPr>
            <a:xfrm>
              <a:off x="3745798" y="0"/>
              <a:ext cx="1738936" cy="977900"/>
              <a:chOff x="0" y="0"/>
              <a:chExt cx="1738934" cy="977900"/>
            </a:xfrm>
          </p:grpSpPr>
          <p:sp>
            <p:nvSpPr>
              <p:cNvPr id="302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(3 delay, 2 not)"/>
              <p:cNvSpPr txBox="1"/>
              <p:nvPr/>
            </p:nvSpPr>
            <p:spPr>
              <a:xfrm>
                <a:off x="25401" y="347054"/>
                <a:ext cx="1688134" cy="2837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(3 delay, 2 not)</a:t>
                </a:r>
              </a:p>
            </p:txBody>
          </p:sp>
        </p:grpSp>
        <p:grpSp>
          <p:nvGrpSpPr>
            <p:cNvPr id="307" name="Group"/>
            <p:cNvGrpSpPr/>
            <p:nvPr/>
          </p:nvGrpSpPr>
          <p:grpSpPr>
            <a:xfrm>
              <a:off x="1872898" y="0"/>
              <a:ext cx="1738937" cy="977900"/>
              <a:chOff x="0" y="0"/>
              <a:chExt cx="1738936" cy="977900"/>
            </a:xfrm>
          </p:grpSpPr>
          <p:sp>
            <p:nvSpPr>
              <p:cNvPr id="305" name="Rounded Rectangle"/>
              <p:cNvSpPr/>
              <p:nvPr/>
            </p:nvSpPr>
            <p:spPr>
              <a:xfrm>
                <a:off x="0" y="0"/>
                <a:ext cx="1738937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(1 delay, 5 not)"/>
              <p:cNvSpPr txBox="1"/>
              <p:nvPr/>
            </p:nvSpPr>
            <p:spPr>
              <a:xfrm>
                <a:off x="31578" y="377909"/>
                <a:ext cx="1688133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(1 delay, 5 not)</a:t>
                </a:r>
              </a:p>
            </p:txBody>
          </p:sp>
        </p:grpSp>
      </p:grpSp>
      <p:grpSp>
        <p:nvGrpSpPr>
          <p:cNvPr id="316" name="Group"/>
          <p:cNvGrpSpPr/>
          <p:nvPr/>
        </p:nvGrpSpPr>
        <p:grpSpPr>
          <a:xfrm>
            <a:off x="1381617" y="4703312"/>
            <a:ext cx="5241537" cy="1396755"/>
            <a:chOff x="439960" y="0"/>
            <a:chExt cx="5241535" cy="1396754"/>
          </a:xfrm>
        </p:grpSpPr>
        <p:grpSp>
          <p:nvGrpSpPr>
            <p:cNvPr id="313" name="Group"/>
            <p:cNvGrpSpPr/>
            <p:nvPr/>
          </p:nvGrpSpPr>
          <p:grpSpPr>
            <a:xfrm>
              <a:off x="439960" y="-1"/>
              <a:ext cx="5241536" cy="1396756"/>
              <a:chOff x="618332" y="-332187"/>
              <a:chExt cx="5241535" cy="1396754"/>
            </a:xfrm>
          </p:grpSpPr>
          <p:sp>
            <p:nvSpPr>
              <p:cNvPr id="309" name="Residence = Own"/>
              <p:cNvSpPr txBox="1"/>
              <p:nvPr/>
            </p:nvSpPr>
            <p:spPr>
              <a:xfrm>
                <a:off x="618332" y="472217"/>
                <a:ext cx="2102980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Own</a:t>
                </a:r>
              </a:p>
            </p:txBody>
          </p:sp>
          <p:sp>
            <p:nvSpPr>
              <p:cNvPr id="310" name="Residence = Other"/>
              <p:cNvSpPr txBox="1"/>
              <p:nvPr/>
            </p:nvSpPr>
            <p:spPr>
              <a:xfrm>
                <a:off x="3663983" y="597020"/>
                <a:ext cx="2195886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Other</a:t>
                </a:r>
              </a:p>
            </p:txBody>
          </p:sp>
          <p:sp>
            <p:nvSpPr>
              <p:cNvPr id="311" name="Line"/>
              <p:cNvSpPr/>
              <p:nvPr/>
            </p:nvSpPr>
            <p:spPr>
              <a:xfrm flipH="1">
                <a:off x="1396246" y="-332188"/>
                <a:ext cx="1733101" cy="1396755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4312637" y="-239717"/>
                <a:ext cx="632065" cy="122730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314" name="Line"/>
            <p:cNvSpPr/>
            <p:nvPr/>
          </p:nvSpPr>
          <p:spPr>
            <a:xfrm flipH="1">
              <a:off x="3105075" y="86336"/>
              <a:ext cx="544261" cy="128431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5" name="Residence = Rent"/>
            <p:cNvSpPr txBox="1"/>
            <p:nvPr/>
          </p:nvSpPr>
          <p:spPr>
            <a:xfrm>
              <a:off x="2211471" y="511778"/>
              <a:ext cx="2087427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Residence = Rent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8374451" y="3158569"/>
            <a:ext cx="3860486" cy="1778485"/>
            <a:chOff x="-1198144" y="0"/>
            <a:chExt cx="3860484" cy="1778483"/>
          </a:xfrm>
        </p:grpSpPr>
        <p:graphicFrame>
          <p:nvGraphicFramePr>
            <p:cNvPr id="317" name="2D Bar Chart"/>
            <p:cNvGraphicFramePr/>
            <p:nvPr/>
          </p:nvGraphicFramePr>
          <p:xfrm>
            <a:off x="-1198145" y="392315"/>
            <a:ext cx="3483273" cy="13861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8" name="Information Gain"/>
            <p:cNvSpPr txBox="1"/>
            <p:nvPr/>
          </p:nvSpPr>
          <p:spPr>
            <a:xfrm>
              <a:off x="-460834" y="0"/>
              <a:ext cx="3123174" cy="531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u="sng"/>
              </a:lvl1pPr>
            </a:lstStyle>
            <a:p>
              <a:r>
                <a:t>Information Gain</a:t>
              </a:r>
            </a:p>
          </p:txBody>
        </p:sp>
      </p:grpSp>
      <p:grpSp>
        <p:nvGrpSpPr>
          <p:cNvPr id="326" name="Group"/>
          <p:cNvGrpSpPr/>
          <p:nvPr/>
        </p:nvGrpSpPr>
        <p:grpSpPr>
          <a:xfrm>
            <a:off x="6778101" y="6121029"/>
            <a:ext cx="4348871" cy="977901"/>
            <a:chOff x="0" y="0"/>
            <a:chExt cx="4348869" cy="977900"/>
          </a:xfrm>
        </p:grpSpPr>
        <p:grpSp>
          <p:nvGrpSpPr>
            <p:cNvPr id="322" name="Group"/>
            <p:cNvGrpSpPr/>
            <p:nvPr/>
          </p:nvGrpSpPr>
          <p:grpSpPr>
            <a:xfrm>
              <a:off x="0" y="0"/>
              <a:ext cx="1746216" cy="977900"/>
              <a:chOff x="-7280" y="0"/>
              <a:chExt cx="1746215" cy="977900"/>
            </a:xfrm>
          </p:grpSpPr>
          <p:sp>
            <p:nvSpPr>
              <p:cNvPr id="320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1" name="(1 delay,2 not)"/>
              <p:cNvSpPr txBox="1"/>
              <p:nvPr/>
            </p:nvSpPr>
            <p:spPr>
              <a:xfrm>
                <a:off x="-7281" y="117098"/>
                <a:ext cx="1690075" cy="743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1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 delay,2 not)</a:t>
                </a:r>
              </a:p>
            </p:txBody>
          </p:sp>
        </p:grpSp>
        <p:grpSp>
          <p:nvGrpSpPr>
            <p:cNvPr id="325" name="Group"/>
            <p:cNvGrpSpPr/>
            <p:nvPr/>
          </p:nvGrpSpPr>
          <p:grpSpPr>
            <a:xfrm>
              <a:off x="2606349" y="0"/>
              <a:ext cx="1742521" cy="977900"/>
              <a:chOff x="-5598" y="0"/>
              <a:chExt cx="1742520" cy="977900"/>
            </a:xfrm>
          </p:grpSpPr>
          <p:sp>
            <p:nvSpPr>
              <p:cNvPr id="323" name="Rounded Rectangle"/>
              <p:cNvSpPr/>
              <p:nvPr/>
            </p:nvSpPr>
            <p:spPr>
              <a:xfrm>
                <a:off x="0" y="0"/>
                <a:ext cx="1736923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24" name="(11 delay,0 not)"/>
              <p:cNvSpPr txBox="1"/>
              <p:nvPr/>
            </p:nvSpPr>
            <p:spPr>
              <a:xfrm>
                <a:off x="-5599" y="118611"/>
                <a:ext cx="1719125" cy="740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1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(11 delay,0 not)</a:t>
                </a:r>
              </a:p>
            </p:txBody>
          </p:sp>
        </p:grpSp>
      </p:grpSp>
      <p:grpSp>
        <p:nvGrpSpPr>
          <p:cNvPr id="333" name="Group"/>
          <p:cNvGrpSpPr/>
          <p:nvPr/>
        </p:nvGrpSpPr>
        <p:grpSpPr>
          <a:xfrm>
            <a:off x="1601550" y="7152333"/>
            <a:ext cx="9340975" cy="810431"/>
            <a:chOff x="-25300" y="0"/>
            <a:chExt cx="9340973" cy="810429"/>
          </a:xfrm>
        </p:grpSpPr>
        <p:grpSp>
          <p:nvGrpSpPr>
            <p:cNvPr id="330" name="Group"/>
            <p:cNvGrpSpPr/>
            <p:nvPr/>
          </p:nvGrpSpPr>
          <p:grpSpPr>
            <a:xfrm>
              <a:off x="-25301" y="7601"/>
              <a:ext cx="4740865" cy="802829"/>
              <a:chOff x="-25300" y="0"/>
              <a:chExt cx="4740864" cy="802828"/>
            </a:xfrm>
          </p:grpSpPr>
          <p:sp>
            <p:nvSpPr>
              <p:cNvPr id="327" name="Not"/>
              <p:cNvSpPr txBox="1"/>
              <p:nvPr/>
            </p:nvSpPr>
            <p:spPr>
              <a:xfrm>
                <a:off x="-25301" y="-1"/>
                <a:ext cx="706785" cy="802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Not</a:t>
                </a:r>
              </a:p>
            </p:txBody>
          </p:sp>
          <p:sp>
            <p:nvSpPr>
              <p:cNvPr id="328" name="Not"/>
              <p:cNvSpPr txBox="1"/>
              <p:nvPr/>
            </p:nvSpPr>
            <p:spPr>
              <a:xfrm>
                <a:off x="1889940" y="-1"/>
                <a:ext cx="622102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Not</a:t>
                </a:r>
              </a:p>
            </p:txBody>
          </p:sp>
          <p:sp>
            <p:nvSpPr>
              <p:cNvPr id="329" name="Delayed"/>
              <p:cNvSpPr txBox="1"/>
              <p:nvPr/>
            </p:nvSpPr>
            <p:spPr>
              <a:xfrm>
                <a:off x="3432218" y="-1"/>
                <a:ext cx="1283346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Delayed</a:t>
                </a:r>
              </a:p>
            </p:txBody>
          </p:sp>
        </p:grpSp>
        <p:sp>
          <p:nvSpPr>
            <p:cNvPr id="331" name="Not"/>
            <p:cNvSpPr txBox="1"/>
            <p:nvPr/>
          </p:nvSpPr>
          <p:spPr>
            <a:xfrm>
              <a:off x="5594308" y="-1"/>
              <a:ext cx="622103" cy="447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u="sng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Not</a:t>
              </a:r>
            </a:p>
          </p:txBody>
        </p:sp>
        <p:sp>
          <p:nvSpPr>
            <p:cNvPr id="332" name="Delayed"/>
            <p:cNvSpPr txBox="1"/>
            <p:nvPr/>
          </p:nvSpPr>
          <p:spPr>
            <a:xfrm>
              <a:off x="7947645" y="7601"/>
              <a:ext cx="1368029" cy="802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u="sng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Delayed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6908918" y="4704195"/>
            <a:ext cx="2895604" cy="1369341"/>
            <a:chOff x="0" y="0"/>
            <a:chExt cx="2895603" cy="1369340"/>
          </a:xfrm>
        </p:grpSpPr>
        <p:sp>
          <p:nvSpPr>
            <p:cNvPr id="334" name="Age ≥ 50"/>
            <p:cNvSpPr txBox="1"/>
            <p:nvPr/>
          </p:nvSpPr>
          <p:spPr>
            <a:xfrm>
              <a:off x="0" y="635570"/>
              <a:ext cx="1246585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Age ≥ 50</a:t>
              </a:r>
            </a:p>
          </p:txBody>
        </p:sp>
        <p:sp>
          <p:nvSpPr>
            <p:cNvPr id="335" name="Age&lt;50"/>
            <p:cNvSpPr txBox="1"/>
            <p:nvPr/>
          </p:nvSpPr>
          <p:spPr>
            <a:xfrm>
              <a:off x="1796805" y="653599"/>
              <a:ext cx="1098799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Age&lt;50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316300" y="-1"/>
              <a:ext cx="2326051" cy="1369342"/>
              <a:chOff x="3105075" y="19990"/>
              <a:chExt cx="2326049" cy="1369340"/>
            </a:xfrm>
          </p:grpSpPr>
          <p:sp>
            <p:nvSpPr>
              <p:cNvPr id="336" name="Group"/>
              <p:cNvSpPr/>
              <p:nvPr/>
            </p:nvSpPr>
            <p:spPr>
              <a:xfrm>
                <a:off x="4061784" y="19990"/>
                <a:ext cx="1369342" cy="1369342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37" name="Line"/>
              <p:cNvSpPr/>
              <p:nvPr/>
            </p:nvSpPr>
            <p:spPr>
              <a:xfrm flipH="1">
                <a:off x="3105075" y="115330"/>
                <a:ext cx="371736" cy="125532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097478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ursive Partiti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Recursive Partitioning</a:t>
            </a:r>
          </a:p>
        </p:txBody>
      </p:sp>
      <p:sp>
        <p:nvSpPr>
          <p:cNvPr id="344" name="Divide-And-Conqu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Divide-And-Conquer</a:t>
            </a:r>
          </a:p>
          <a:p>
            <a:r>
              <a:t>Recursively apply attribute selection to find the best attribute to partition the data set</a:t>
            </a:r>
          </a:p>
          <a:p>
            <a:r>
              <a:t>The goal at each step is to select an attribute to partition the current group into subgroups that are as pure as possible w.r.t the target variable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418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How to use the mode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use the model?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5577168" y="2184400"/>
            <a:ext cx="1744582" cy="981075"/>
            <a:chOff x="0" y="0"/>
            <a:chExt cx="1744580" cy="981075"/>
          </a:xfrm>
        </p:grpSpPr>
        <p:sp>
          <p:nvSpPr>
            <p:cNvPr id="350" name="Rounded Rectangle"/>
            <p:cNvSpPr/>
            <p:nvPr/>
          </p:nvSpPr>
          <p:spPr>
            <a:xfrm>
              <a:off x="0" y="0"/>
              <a:ext cx="1744581" cy="98107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9525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1" name="All customers…"/>
            <p:cNvSpPr txBox="1"/>
            <p:nvPr/>
          </p:nvSpPr>
          <p:spPr>
            <a:xfrm>
              <a:off x="55787" y="240069"/>
              <a:ext cx="1633006" cy="500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 defTabSz="914400">
                <a:defRPr sz="1700" b="1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All customers</a:t>
              </a:r>
            </a:p>
            <a:p>
              <a:pPr defTabSz="914400">
                <a:defRPr sz="1700">
                  <a:solidFill>
                    <a:srgbClr val="080808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(14 not,16 delay)</a:t>
              </a: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4086450" y="4155704"/>
            <a:ext cx="4408218" cy="981076"/>
            <a:chOff x="340614" y="0"/>
            <a:chExt cx="4408217" cy="981075"/>
          </a:xfrm>
        </p:grpSpPr>
        <p:grpSp>
          <p:nvGrpSpPr>
            <p:cNvPr id="355" name="Group"/>
            <p:cNvGrpSpPr/>
            <p:nvPr/>
          </p:nvGrpSpPr>
          <p:grpSpPr>
            <a:xfrm>
              <a:off x="340614" y="0"/>
              <a:ext cx="1744583" cy="981076"/>
              <a:chOff x="0" y="0"/>
              <a:chExt cx="1744581" cy="981075"/>
            </a:xfrm>
          </p:grpSpPr>
          <p:sp>
            <p:nvSpPr>
              <p:cNvPr id="353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4" name="(12 not, 4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(12 not, 4 delay)</a:t>
                </a:r>
              </a:p>
            </p:txBody>
          </p:sp>
        </p:grpSp>
        <p:grpSp>
          <p:nvGrpSpPr>
            <p:cNvPr id="358" name="Group"/>
            <p:cNvGrpSpPr/>
            <p:nvPr/>
          </p:nvGrpSpPr>
          <p:grpSpPr>
            <a:xfrm>
              <a:off x="3004250" y="-1"/>
              <a:ext cx="1744583" cy="981077"/>
              <a:chOff x="0" y="0"/>
              <a:chExt cx="1744581" cy="981075"/>
            </a:xfrm>
          </p:grpSpPr>
          <p:sp>
            <p:nvSpPr>
              <p:cNvPr id="356" name="Rounded Rectangle"/>
              <p:cNvSpPr/>
              <p:nvPr/>
            </p:nvSpPr>
            <p:spPr>
              <a:xfrm>
                <a:off x="0" y="0"/>
                <a:ext cx="1744582" cy="981076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57" name="(2 not, 12 delay)"/>
              <p:cNvSpPr txBox="1"/>
              <p:nvPr/>
            </p:nvSpPr>
            <p:spPr>
              <a:xfrm>
                <a:off x="68519" y="355962"/>
                <a:ext cx="1607543" cy="2691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 defTabSz="914400">
                  <a:defRPr sz="19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(2 not, 12 delay)</a:t>
                </a:r>
              </a:p>
            </p:txBody>
          </p:sp>
        </p:grpSp>
      </p:grpSp>
      <p:grpSp>
        <p:nvGrpSpPr>
          <p:cNvPr id="364" name="Group"/>
          <p:cNvGrpSpPr/>
          <p:nvPr/>
        </p:nvGrpSpPr>
        <p:grpSpPr>
          <a:xfrm>
            <a:off x="3910567" y="3189302"/>
            <a:ext cx="5171863" cy="942561"/>
            <a:chOff x="588423" y="29534"/>
            <a:chExt cx="5171862" cy="942560"/>
          </a:xfrm>
        </p:grpSpPr>
        <p:sp>
          <p:nvSpPr>
            <p:cNvPr id="360" name="Balance≥50,000"/>
            <p:cNvSpPr txBox="1"/>
            <p:nvPr/>
          </p:nvSpPr>
          <p:spPr>
            <a:xfrm>
              <a:off x="588423" y="174179"/>
              <a:ext cx="1935722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Balance≥50,000</a:t>
              </a:r>
            </a:p>
          </p:txBody>
        </p:sp>
        <p:sp>
          <p:nvSpPr>
            <p:cNvPr id="361" name="Balance&lt;50,000"/>
            <p:cNvSpPr txBox="1"/>
            <p:nvPr/>
          </p:nvSpPr>
          <p:spPr>
            <a:xfrm>
              <a:off x="3820335" y="174179"/>
              <a:ext cx="1939951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Balance&lt;50,000</a:t>
              </a:r>
            </a:p>
          </p:txBody>
        </p:sp>
        <p:sp>
          <p:nvSpPr>
            <p:cNvPr id="362" name="Line"/>
            <p:cNvSpPr/>
            <p:nvPr/>
          </p:nvSpPr>
          <p:spPr>
            <a:xfrm flipH="1">
              <a:off x="1836761" y="29534"/>
              <a:ext cx="1143456" cy="94254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3182900" y="29604"/>
              <a:ext cx="1168071" cy="94249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374" name="Group"/>
          <p:cNvGrpSpPr/>
          <p:nvPr/>
        </p:nvGrpSpPr>
        <p:grpSpPr>
          <a:xfrm>
            <a:off x="1326248" y="6509594"/>
            <a:ext cx="5484734" cy="977901"/>
            <a:chOff x="0" y="0"/>
            <a:chExt cx="5484733" cy="977900"/>
          </a:xfrm>
        </p:grpSpPr>
        <p:grpSp>
          <p:nvGrpSpPr>
            <p:cNvPr id="367" name="Group"/>
            <p:cNvGrpSpPr/>
            <p:nvPr/>
          </p:nvGrpSpPr>
          <p:grpSpPr>
            <a:xfrm>
              <a:off x="0" y="0"/>
              <a:ext cx="1738935" cy="977900"/>
              <a:chOff x="0" y="0"/>
              <a:chExt cx="1738934" cy="977900"/>
            </a:xfrm>
          </p:grpSpPr>
          <p:sp>
            <p:nvSpPr>
              <p:cNvPr id="365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6" name="(0 delay, 5 not)"/>
              <p:cNvSpPr txBox="1"/>
              <p:nvPr/>
            </p:nvSpPr>
            <p:spPr>
              <a:xfrm>
                <a:off x="18716" y="374932"/>
                <a:ext cx="1688134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(0 delay, 5 not)</a:t>
                </a:r>
              </a:p>
            </p:txBody>
          </p:sp>
        </p:grpSp>
        <p:grpSp>
          <p:nvGrpSpPr>
            <p:cNvPr id="370" name="Group"/>
            <p:cNvGrpSpPr/>
            <p:nvPr/>
          </p:nvGrpSpPr>
          <p:grpSpPr>
            <a:xfrm>
              <a:off x="3745798" y="0"/>
              <a:ext cx="1738936" cy="977900"/>
              <a:chOff x="0" y="0"/>
              <a:chExt cx="1738934" cy="977900"/>
            </a:xfrm>
          </p:grpSpPr>
          <p:sp>
            <p:nvSpPr>
              <p:cNvPr id="368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69" name="(3 delay, 2 OK)"/>
              <p:cNvSpPr txBox="1"/>
              <p:nvPr/>
            </p:nvSpPr>
            <p:spPr>
              <a:xfrm>
                <a:off x="18456" y="347054"/>
                <a:ext cx="1702024" cy="2837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(3 delay, 2 OK)</a:t>
                </a:r>
              </a:p>
            </p:txBody>
          </p:sp>
        </p:grpSp>
        <p:grpSp>
          <p:nvGrpSpPr>
            <p:cNvPr id="373" name="Group"/>
            <p:cNvGrpSpPr/>
            <p:nvPr/>
          </p:nvGrpSpPr>
          <p:grpSpPr>
            <a:xfrm>
              <a:off x="1872898" y="0"/>
              <a:ext cx="1738937" cy="977900"/>
              <a:chOff x="0" y="0"/>
              <a:chExt cx="1738936" cy="977900"/>
            </a:xfrm>
          </p:grpSpPr>
          <p:sp>
            <p:nvSpPr>
              <p:cNvPr id="371" name="Rounded Rectangle"/>
              <p:cNvSpPr/>
              <p:nvPr/>
            </p:nvSpPr>
            <p:spPr>
              <a:xfrm>
                <a:off x="0" y="0"/>
                <a:ext cx="1738937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72" name="(1 delay, 5 not)"/>
              <p:cNvSpPr txBox="1"/>
              <p:nvPr/>
            </p:nvSpPr>
            <p:spPr>
              <a:xfrm>
                <a:off x="31578" y="377909"/>
                <a:ext cx="1688133" cy="283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(1 delay, 5 not)</a:t>
                </a:r>
              </a:p>
            </p:txBody>
          </p:sp>
        </p:grpSp>
      </p:grpSp>
      <p:grpSp>
        <p:nvGrpSpPr>
          <p:cNvPr id="382" name="Group"/>
          <p:cNvGrpSpPr/>
          <p:nvPr/>
        </p:nvGrpSpPr>
        <p:grpSpPr>
          <a:xfrm>
            <a:off x="1622389" y="5096876"/>
            <a:ext cx="5241537" cy="1396755"/>
            <a:chOff x="439960" y="0"/>
            <a:chExt cx="5241535" cy="1396754"/>
          </a:xfrm>
        </p:grpSpPr>
        <p:grpSp>
          <p:nvGrpSpPr>
            <p:cNvPr id="379" name="Group"/>
            <p:cNvGrpSpPr/>
            <p:nvPr/>
          </p:nvGrpSpPr>
          <p:grpSpPr>
            <a:xfrm>
              <a:off x="439960" y="-1"/>
              <a:ext cx="5241536" cy="1396756"/>
              <a:chOff x="618332" y="-332187"/>
              <a:chExt cx="5241535" cy="1396754"/>
            </a:xfrm>
          </p:grpSpPr>
          <p:sp>
            <p:nvSpPr>
              <p:cNvPr id="375" name="Residence = Own"/>
              <p:cNvSpPr txBox="1"/>
              <p:nvPr/>
            </p:nvSpPr>
            <p:spPr>
              <a:xfrm>
                <a:off x="618332" y="472217"/>
                <a:ext cx="2102980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Own</a:t>
                </a:r>
              </a:p>
            </p:txBody>
          </p:sp>
          <p:sp>
            <p:nvSpPr>
              <p:cNvPr id="376" name="Residence = Other"/>
              <p:cNvSpPr txBox="1"/>
              <p:nvPr/>
            </p:nvSpPr>
            <p:spPr>
              <a:xfrm>
                <a:off x="3663983" y="597020"/>
                <a:ext cx="2195886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Residence = Other</a:t>
                </a:r>
              </a:p>
            </p:txBody>
          </p:sp>
          <p:sp>
            <p:nvSpPr>
              <p:cNvPr id="377" name="Line"/>
              <p:cNvSpPr/>
              <p:nvPr/>
            </p:nvSpPr>
            <p:spPr>
              <a:xfrm flipH="1">
                <a:off x="1396246" y="-332188"/>
                <a:ext cx="1733101" cy="1396755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378" name="Line"/>
              <p:cNvSpPr/>
              <p:nvPr/>
            </p:nvSpPr>
            <p:spPr>
              <a:xfrm>
                <a:off x="4312637" y="-239717"/>
                <a:ext cx="632065" cy="122730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380" name="Line"/>
            <p:cNvSpPr/>
            <p:nvPr/>
          </p:nvSpPr>
          <p:spPr>
            <a:xfrm flipH="1">
              <a:off x="3105075" y="86336"/>
              <a:ext cx="544261" cy="128431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81" name="Residence = Rent"/>
            <p:cNvSpPr txBox="1"/>
            <p:nvPr/>
          </p:nvSpPr>
          <p:spPr>
            <a:xfrm>
              <a:off x="2211471" y="511778"/>
              <a:ext cx="2087427" cy="41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914400">
                <a:defRPr sz="2200">
                  <a:solidFill>
                    <a:srgbClr val="080808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Residence = Rent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7018874" y="6514593"/>
            <a:ext cx="4348871" cy="977901"/>
            <a:chOff x="0" y="0"/>
            <a:chExt cx="4348869" cy="977900"/>
          </a:xfrm>
        </p:grpSpPr>
        <p:grpSp>
          <p:nvGrpSpPr>
            <p:cNvPr id="385" name="Group"/>
            <p:cNvGrpSpPr/>
            <p:nvPr/>
          </p:nvGrpSpPr>
          <p:grpSpPr>
            <a:xfrm>
              <a:off x="0" y="0"/>
              <a:ext cx="1746216" cy="977900"/>
              <a:chOff x="-7280" y="0"/>
              <a:chExt cx="1746215" cy="977900"/>
            </a:xfrm>
          </p:grpSpPr>
          <p:sp>
            <p:nvSpPr>
              <p:cNvPr id="383" name="Rounded Rectangle"/>
              <p:cNvSpPr/>
              <p:nvPr/>
            </p:nvSpPr>
            <p:spPr>
              <a:xfrm>
                <a:off x="0" y="0"/>
                <a:ext cx="1738935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4" name="(1 delay,2 not)"/>
              <p:cNvSpPr txBox="1"/>
              <p:nvPr/>
            </p:nvSpPr>
            <p:spPr>
              <a:xfrm>
                <a:off x="-7281" y="117098"/>
                <a:ext cx="1690075" cy="7437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1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 delay,2 not)</a:t>
                </a:r>
              </a:p>
            </p:txBody>
          </p:sp>
        </p:grpSp>
        <p:grpSp>
          <p:nvGrpSpPr>
            <p:cNvPr id="388" name="Group"/>
            <p:cNvGrpSpPr/>
            <p:nvPr/>
          </p:nvGrpSpPr>
          <p:grpSpPr>
            <a:xfrm>
              <a:off x="2606349" y="0"/>
              <a:ext cx="1742521" cy="977900"/>
              <a:chOff x="-5598" y="0"/>
              <a:chExt cx="1742520" cy="977900"/>
            </a:xfrm>
          </p:grpSpPr>
          <p:sp>
            <p:nvSpPr>
              <p:cNvPr id="386" name="Rounded Rectangle"/>
              <p:cNvSpPr/>
              <p:nvPr/>
            </p:nvSpPr>
            <p:spPr>
              <a:xfrm>
                <a:off x="0" y="0"/>
                <a:ext cx="1736923" cy="9779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12700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87" name="(11 delay,0 not)"/>
              <p:cNvSpPr txBox="1"/>
              <p:nvPr/>
            </p:nvSpPr>
            <p:spPr>
              <a:xfrm>
                <a:off x="-5599" y="118611"/>
                <a:ext cx="1719125" cy="7406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1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(11 delay,0 not)</a:t>
                </a:r>
              </a:p>
            </p:txBody>
          </p:sp>
        </p:grpSp>
      </p:grpSp>
      <p:grpSp>
        <p:nvGrpSpPr>
          <p:cNvPr id="396" name="Group"/>
          <p:cNvGrpSpPr/>
          <p:nvPr/>
        </p:nvGrpSpPr>
        <p:grpSpPr>
          <a:xfrm>
            <a:off x="1842323" y="7545898"/>
            <a:ext cx="9340975" cy="810430"/>
            <a:chOff x="-25300" y="0"/>
            <a:chExt cx="9340973" cy="810429"/>
          </a:xfrm>
        </p:grpSpPr>
        <p:grpSp>
          <p:nvGrpSpPr>
            <p:cNvPr id="393" name="Group"/>
            <p:cNvGrpSpPr/>
            <p:nvPr/>
          </p:nvGrpSpPr>
          <p:grpSpPr>
            <a:xfrm>
              <a:off x="-25301" y="7601"/>
              <a:ext cx="4740865" cy="802829"/>
              <a:chOff x="-25300" y="0"/>
              <a:chExt cx="4740864" cy="802828"/>
            </a:xfrm>
          </p:grpSpPr>
          <p:sp>
            <p:nvSpPr>
              <p:cNvPr id="390" name="Not"/>
              <p:cNvSpPr txBox="1"/>
              <p:nvPr/>
            </p:nvSpPr>
            <p:spPr>
              <a:xfrm>
                <a:off x="-25301" y="-1"/>
                <a:ext cx="706785" cy="802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Not</a:t>
                </a:r>
              </a:p>
            </p:txBody>
          </p:sp>
          <p:sp>
            <p:nvSpPr>
              <p:cNvPr id="391" name="Not"/>
              <p:cNvSpPr txBox="1"/>
              <p:nvPr/>
            </p:nvSpPr>
            <p:spPr>
              <a:xfrm>
                <a:off x="1889940" y="-1"/>
                <a:ext cx="622102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Not</a:t>
                </a:r>
              </a:p>
            </p:txBody>
          </p:sp>
          <p:sp>
            <p:nvSpPr>
              <p:cNvPr id="392" name="Delayed"/>
              <p:cNvSpPr txBox="1"/>
              <p:nvPr/>
            </p:nvSpPr>
            <p:spPr>
              <a:xfrm>
                <a:off x="3432218" y="-1"/>
                <a:ext cx="1283346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Delayed</a:t>
                </a:r>
              </a:p>
            </p:txBody>
          </p:sp>
        </p:grpSp>
        <p:sp>
          <p:nvSpPr>
            <p:cNvPr id="394" name="Not"/>
            <p:cNvSpPr txBox="1"/>
            <p:nvPr/>
          </p:nvSpPr>
          <p:spPr>
            <a:xfrm>
              <a:off x="5594308" y="-1"/>
              <a:ext cx="622103" cy="447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u="sng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Not</a:t>
              </a:r>
            </a:p>
          </p:txBody>
        </p:sp>
        <p:sp>
          <p:nvSpPr>
            <p:cNvPr id="395" name="Delayed"/>
            <p:cNvSpPr txBox="1"/>
            <p:nvPr/>
          </p:nvSpPr>
          <p:spPr>
            <a:xfrm>
              <a:off x="7947645" y="7601"/>
              <a:ext cx="1368029" cy="802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u="sng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Delayed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7149691" y="5097758"/>
            <a:ext cx="2895604" cy="1369342"/>
            <a:chOff x="0" y="0"/>
            <a:chExt cx="2895603" cy="1369340"/>
          </a:xfrm>
        </p:grpSpPr>
        <p:sp>
          <p:nvSpPr>
            <p:cNvPr id="397" name="Age ≥ 50"/>
            <p:cNvSpPr txBox="1"/>
            <p:nvPr/>
          </p:nvSpPr>
          <p:spPr>
            <a:xfrm>
              <a:off x="0" y="635570"/>
              <a:ext cx="1246585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Age ≥ 50</a:t>
              </a:r>
            </a:p>
          </p:txBody>
        </p:sp>
        <p:sp>
          <p:nvSpPr>
            <p:cNvPr id="398" name="Age&lt;50"/>
            <p:cNvSpPr txBox="1"/>
            <p:nvPr/>
          </p:nvSpPr>
          <p:spPr>
            <a:xfrm>
              <a:off x="1796805" y="653599"/>
              <a:ext cx="1098799" cy="43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Age&lt;50</a:t>
              </a:r>
            </a:p>
          </p:txBody>
        </p:sp>
        <p:grpSp>
          <p:nvGrpSpPr>
            <p:cNvPr id="401" name="Group"/>
            <p:cNvGrpSpPr/>
            <p:nvPr/>
          </p:nvGrpSpPr>
          <p:grpSpPr>
            <a:xfrm>
              <a:off x="316300" y="-1"/>
              <a:ext cx="2326051" cy="1369342"/>
              <a:chOff x="3105075" y="19990"/>
              <a:chExt cx="2326049" cy="1369340"/>
            </a:xfrm>
          </p:grpSpPr>
          <p:sp>
            <p:nvSpPr>
              <p:cNvPr id="399" name="Group"/>
              <p:cNvSpPr/>
              <p:nvPr/>
            </p:nvSpPr>
            <p:spPr>
              <a:xfrm>
                <a:off x="4061784" y="19990"/>
                <a:ext cx="1369342" cy="1369342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00" name="Line"/>
              <p:cNvSpPr/>
              <p:nvPr/>
            </p:nvSpPr>
            <p:spPr>
              <a:xfrm flipH="1">
                <a:off x="3105075" y="115330"/>
                <a:ext cx="371736" cy="1255324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</p:grpSp>
      <p:graphicFrame>
        <p:nvGraphicFramePr>
          <p:cNvPr id="403" name="Table"/>
          <p:cNvGraphicFramePr/>
          <p:nvPr/>
        </p:nvGraphicFramePr>
        <p:xfrm>
          <a:off x="508000" y="8111252"/>
          <a:ext cx="11988797" cy="166134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2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1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61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983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person id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age&gt;50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residence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Balance&gt;=50,000</a:t>
                      </a:r>
                    </a:p>
                  </a:txBody>
                  <a:tcPr marL="9525" marR="9525" marT="9525" marB="9525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latin typeface="Arial"/>
                          <a:ea typeface="Arial"/>
                          <a:cs typeface="Arial"/>
                          <a:sym typeface="Arial"/>
                        </a:rPr>
                        <a:t>delay?</a:t>
                      </a:r>
                    </a:p>
                  </a:txBody>
                  <a:tcPr marL="9525" marR="9525" marT="9525" marB="95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5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234195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F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rent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???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56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532456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N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M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other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Y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414141"/>
                          </a:solidFill>
                        </a:rPr>
                        <a:t>???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1749" y="9258300"/>
            <a:ext cx="2286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9995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409" name="Recursive Partition for building decision tre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Recursive Partition for building decision trees</a:t>
            </a:r>
          </a:p>
          <a:p>
            <a: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Understanding and Interpreting trees</a:t>
            </a:r>
          </a:p>
          <a:p>
            <a:r>
              <a:t>Classification And Regression Tree (CART)</a:t>
            </a:r>
          </a:p>
          <a:p>
            <a:r>
              <a:t>Demo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9519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roup"/>
          <p:cNvGrpSpPr/>
          <p:nvPr/>
        </p:nvGrpSpPr>
        <p:grpSpPr>
          <a:xfrm>
            <a:off x="1308227" y="3880876"/>
            <a:ext cx="8379722" cy="5816329"/>
            <a:chOff x="1280774" y="0"/>
            <a:chExt cx="8379721" cy="5816327"/>
          </a:xfrm>
        </p:grpSpPr>
        <p:grpSp>
          <p:nvGrpSpPr>
            <p:cNvPr id="414" name="Group"/>
            <p:cNvGrpSpPr/>
            <p:nvPr/>
          </p:nvGrpSpPr>
          <p:grpSpPr>
            <a:xfrm>
              <a:off x="4250920" y="0"/>
              <a:ext cx="1744582" cy="981075"/>
              <a:chOff x="0" y="0"/>
              <a:chExt cx="1744580" cy="981075"/>
            </a:xfrm>
          </p:grpSpPr>
          <p:sp>
            <p:nvSpPr>
              <p:cNvPr id="412" name="Rounded Rectangle"/>
              <p:cNvSpPr/>
              <p:nvPr/>
            </p:nvSpPr>
            <p:spPr>
              <a:xfrm>
                <a:off x="0" y="0"/>
                <a:ext cx="1744581" cy="981075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9525" cap="flat">
                <a:solidFill>
                  <a:srgbClr val="080808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13" name="All customers…"/>
              <p:cNvSpPr txBox="1"/>
              <p:nvPr/>
            </p:nvSpPr>
            <p:spPr>
              <a:xfrm>
                <a:off x="55787" y="240069"/>
                <a:ext cx="1633006" cy="5009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/>
              <a:p>
                <a:pPr defTabSz="914400">
                  <a:defRPr sz="1700" b="1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All customers</a:t>
                </a:r>
              </a:p>
              <a:p>
                <a:pPr defTabSz="914400">
                  <a:defRPr sz="1700">
                    <a:solidFill>
                      <a:srgbClr val="080808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(14 not,16 delay)</a:t>
                </a:r>
              </a:p>
            </p:txBody>
          </p:sp>
        </p:grpSp>
        <p:grpSp>
          <p:nvGrpSpPr>
            <p:cNvPr id="421" name="Group"/>
            <p:cNvGrpSpPr/>
            <p:nvPr/>
          </p:nvGrpSpPr>
          <p:grpSpPr>
            <a:xfrm>
              <a:off x="2760202" y="1971304"/>
              <a:ext cx="4408218" cy="981076"/>
              <a:chOff x="340614" y="0"/>
              <a:chExt cx="4408217" cy="981075"/>
            </a:xfrm>
          </p:grpSpPr>
          <p:grpSp>
            <p:nvGrpSpPr>
              <p:cNvPr id="417" name="Group"/>
              <p:cNvGrpSpPr/>
              <p:nvPr/>
            </p:nvGrpSpPr>
            <p:grpSpPr>
              <a:xfrm>
                <a:off x="340614" y="0"/>
                <a:ext cx="1744583" cy="981076"/>
                <a:chOff x="0" y="0"/>
                <a:chExt cx="1744581" cy="981075"/>
              </a:xfrm>
            </p:grpSpPr>
            <p:sp>
              <p:nvSpPr>
                <p:cNvPr id="415" name="Rounded Rectangle"/>
                <p:cNvSpPr/>
                <p:nvPr/>
              </p:nvSpPr>
              <p:spPr>
                <a:xfrm>
                  <a:off x="0" y="0"/>
                  <a:ext cx="1744582" cy="98107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9525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700">
                      <a:solidFill>
                        <a:srgbClr val="080808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416" name="(12 not, 4 delay)"/>
                <p:cNvSpPr txBox="1"/>
                <p:nvPr/>
              </p:nvSpPr>
              <p:spPr>
                <a:xfrm>
                  <a:off x="68519" y="355962"/>
                  <a:ext cx="1607543" cy="2691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defTabSz="914400">
                    <a:defRPr sz="1900">
                      <a:solidFill>
                        <a:srgbClr val="080808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(12 not, 4 delay)</a:t>
                  </a:r>
                </a:p>
              </p:txBody>
            </p:sp>
          </p:grpSp>
          <p:grpSp>
            <p:nvGrpSpPr>
              <p:cNvPr id="420" name="Group"/>
              <p:cNvGrpSpPr/>
              <p:nvPr/>
            </p:nvGrpSpPr>
            <p:grpSpPr>
              <a:xfrm>
                <a:off x="3004250" y="-1"/>
                <a:ext cx="1744583" cy="981077"/>
                <a:chOff x="0" y="0"/>
                <a:chExt cx="1744581" cy="981075"/>
              </a:xfrm>
            </p:grpSpPr>
            <p:sp>
              <p:nvSpPr>
                <p:cNvPr id="418" name="Rounded Rectangle"/>
                <p:cNvSpPr/>
                <p:nvPr/>
              </p:nvSpPr>
              <p:spPr>
                <a:xfrm>
                  <a:off x="0" y="0"/>
                  <a:ext cx="1744582" cy="981076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9525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defTabSz="914400">
                    <a:defRPr sz="1700">
                      <a:solidFill>
                        <a:srgbClr val="080808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419" name="(2 not, 12 delay)"/>
                <p:cNvSpPr txBox="1"/>
                <p:nvPr/>
              </p:nvSpPr>
              <p:spPr>
                <a:xfrm>
                  <a:off x="68519" y="355962"/>
                  <a:ext cx="1607543" cy="2691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 defTabSz="914400">
                    <a:defRPr sz="1900">
                      <a:solidFill>
                        <a:srgbClr val="080808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(2 not, 12 delay)</a:t>
                  </a:r>
                </a:p>
              </p:txBody>
            </p:sp>
          </p:grpSp>
        </p:grpSp>
        <p:grpSp>
          <p:nvGrpSpPr>
            <p:cNvPr id="426" name="Group"/>
            <p:cNvGrpSpPr/>
            <p:nvPr/>
          </p:nvGrpSpPr>
          <p:grpSpPr>
            <a:xfrm>
              <a:off x="2584319" y="1004902"/>
              <a:ext cx="5171863" cy="942561"/>
              <a:chOff x="588423" y="29534"/>
              <a:chExt cx="5171862" cy="942560"/>
            </a:xfrm>
          </p:grpSpPr>
          <p:sp>
            <p:nvSpPr>
              <p:cNvPr id="422" name="Balance≥50,000"/>
              <p:cNvSpPr txBox="1"/>
              <p:nvPr/>
            </p:nvSpPr>
            <p:spPr>
              <a:xfrm>
                <a:off x="588423" y="174179"/>
                <a:ext cx="1935722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Balance≥50,000</a:t>
                </a:r>
              </a:p>
            </p:txBody>
          </p:sp>
          <p:sp>
            <p:nvSpPr>
              <p:cNvPr id="423" name="Balance&lt;50,000"/>
              <p:cNvSpPr txBox="1"/>
              <p:nvPr/>
            </p:nvSpPr>
            <p:spPr>
              <a:xfrm>
                <a:off x="3820335" y="174179"/>
                <a:ext cx="1939951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Balance&lt;50,000</a:t>
                </a:r>
              </a:p>
            </p:txBody>
          </p:sp>
          <p:sp>
            <p:nvSpPr>
              <p:cNvPr id="424" name="Line"/>
              <p:cNvSpPr/>
              <p:nvPr/>
            </p:nvSpPr>
            <p:spPr>
              <a:xfrm flipH="1">
                <a:off x="1836761" y="29534"/>
                <a:ext cx="1143456" cy="942547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3182900" y="29604"/>
                <a:ext cx="1168071" cy="94249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280774" y="4346414"/>
              <a:ext cx="4009416" cy="977901"/>
              <a:chOff x="-114300" y="0"/>
              <a:chExt cx="4009415" cy="977900"/>
            </a:xfrm>
          </p:grpSpPr>
          <p:grpSp>
            <p:nvGrpSpPr>
              <p:cNvPr id="429" name="Group"/>
              <p:cNvGrpSpPr/>
              <p:nvPr/>
            </p:nvGrpSpPr>
            <p:grpSpPr>
              <a:xfrm>
                <a:off x="-114300" y="0"/>
                <a:ext cx="1738935" cy="977900"/>
                <a:chOff x="0" y="0"/>
                <a:chExt cx="1738934" cy="977900"/>
              </a:xfrm>
            </p:grpSpPr>
            <p:sp>
              <p:nvSpPr>
                <p:cNvPr id="427" name="Rounded Rectangle"/>
                <p:cNvSpPr/>
                <p:nvPr/>
              </p:nvSpPr>
              <p:spPr>
                <a:xfrm>
                  <a:off x="0" y="0"/>
                  <a:ext cx="1738935" cy="977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12700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428" name="(3 delay, 1 not)"/>
                <p:cNvSpPr txBox="1"/>
                <p:nvPr/>
              </p:nvSpPr>
              <p:spPr>
                <a:xfrm>
                  <a:off x="18716" y="374932"/>
                  <a:ext cx="1688134" cy="283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(3 delay, 1 not)</a:t>
                  </a:r>
                </a:p>
              </p:txBody>
            </p:sp>
          </p:grpSp>
          <p:grpSp>
            <p:nvGrpSpPr>
              <p:cNvPr id="432" name="Group"/>
              <p:cNvGrpSpPr/>
              <p:nvPr/>
            </p:nvGrpSpPr>
            <p:grpSpPr>
              <a:xfrm>
                <a:off x="2084571" y="0"/>
                <a:ext cx="1810545" cy="977900"/>
                <a:chOff x="-29627" y="0"/>
                <a:chExt cx="1810543" cy="977900"/>
              </a:xfrm>
            </p:grpSpPr>
            <p:sp>
              <p:nvSpPr>
                <p:cNvPr id="430" name="Rounded Rectangle"/>
                <p:cNvSpPr/>
                <p:nvPr/>
              </p:nvSpPr>
              <p:spPr>
                <a:xfrm>
                  <a:off x="0" y="0"/>
                  <a:ext cx="1738937" cy="977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12700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31" name="(1 delay, 11 not)"/>
                <p:cNvSpPr txBox="1"/>
                <p:nvPr/>
              </p:nvSpPr>
              <p:spPr>
                <a:xfrm>
                  <a:off x="-29628" y="377909"/>
                  <a:ext cx="1810545" cy="2837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>
                  <a:lvl1pPr>
                    <a:defRPr sz="2000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(1 delay, 11 not)</a:t>
                  </a:r>
                </a:p>
              </p:txBody>
            </p:sp>
          </p:grpSp>
        </p:grpSp>
        <p:grpSp>
          <p:nvGrpSpPr>
            <p:cNvPr id="439" name="Group"/>
            <p:cNvGrpSpPr/>
            <p:nvPr/>
          </p:nvGrpSpPr>
          <p:grpSpPr>
            <a:xfrm>
              <a:off x="1676744" y="2936429"/>
              <a:ext cx="3450226" cy="1396649"/>
              <a:chOff x="1820562" y="23953"/>
              <a:chExt cx="3450224" cy="1396647"/>
            </a:xfrm>
          </p:grpSpPr>
          <p:grpSp>
            <p:nvGrpSpPr>
              <p:cNvPr id="437" name="Group"/>
              <p:cNvGrpSpPr/>
              <p:nvPr/>
            </p:nvGrpSpPr>
            <p:grpSpPr>
              <a:xfrm>
                <a:off x="2291008" y="23953"/>
                <a:ext cx="2979780" cy="1396649"/>
                <a:chOff x="2469380" y="-308233"/>
                <a:chExt cx="2979779" cy="1396647"/>
              </a:xfrm>
            </p:grpSpPr>
            <p:sp>
              <p:nvSpPr>
                <p:cNvPr id="434" name="Age&lt;40"/>
                <p:cNvSpPr txBox="1"/>
                <p:nvPr/>
              </p:nvSpPr>
              <p:spPr>
                <a:xfrm>
                  <a:off x="4432403" y="164094"/>
                  <a:ext cx="1016758" cy="419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defTabSz="914400">
                    <a:defRPr sz="2200">
                      <a:solidFill>
                        <a:srgbClr val="080808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Age&lt;40</a:t>
                  </a:r>
                </a:p>
              </p:txBody>
            </p:sp>
            <p:sp>
              <p:nvSpPr>
                <p:cNvPr id="435" name="Line"/>
                <p:cNvSpPr/>
                <p:nvPr/>
              </p:nvSpPr>
              <p:spPr>
                <a:xfrm flipH="1">
                  <a:off x="2469380" y="-259807"/>
                  <a:ext cx="1348221" cy="1348221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36" name="Line"/>
                <p:cNvSpPr/>
                <p:nvPr/>
              </p:nvSpPr>
              <p:spPr>
                <a:xfrm>
                  <a:off x="4026467" y="-308234"/>
                  <a:ext cx="703607" cy="1370388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sp>
            <p:nvSpPr>
              <p:cNvPr id="438" name="Age ≥ 40"/>
              <p:cNvSpPr txBox="1"/>
              <p:nvPr/>
            </p:nvSpPr>
            <p:spPr>
              <a:xfrm>
                <a:off x="1820562" y="512312"/>
                <a:ext cx="1152229" cy="4199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defTabSz="914400">
                  <a:defRPr sz="2200">
                    <a:solidFill>
                      <a:srgbClr val="080808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Age ≥ 40</a:t>
                </a:r>
              </a:p>
            </p:txBody>
          </p:sp>
        </p:grpSp>
        <p:grpSp>
          <p:nvGrpSpPr>
            <p:cNvPr id="446" name="Group"/>
            <p:cNvGrpSpPr/>
            <p:nvPr/>
          </p:nvGrpSpPr>
          <p:grpSpPr>
            <a:xfrm>
              <a:off x="5692626" y="4330193"/>
              <a:ext cx="3967870" cy="977901"/>
              <a:chOff x="0" y="0"/>
              <a:chExt cx="3967869" cy="977900"/>
            </a:xfrm>
          </p:grpSpPr>
          <p:grpSp>
            <p:nvGrpSpPr>
              <p:cNvPr id="442" name="Group"/>
              <p:cNvGrpSpPr/>
              <p:nvPr/>
            </p:nvGrpSpPr>
            <p:grpSpPr>
              <a:xfrm>
                <a:off x="0" y="0"/>
                <a:ext cx="1746216" cy="977900"/>
                <a:chOff x="-7280" y="0"/>
                <a:chExt cx="1746215" cy="977900"/>
              </a:xfrm>
            </p:grpSpPr>
            <p:sp>
              <p:nvSpPr>
                <p:cNvPr id="440" name="Rounded Rectangle"/>
                <p:cNvSpPr/>
                <p:nvPr/>
              </p:nvSpPr>
              <p:spPr>
                <a:xfrm>
                  <a:off x="0" y="0"/>
                  <a:ext cx="1738935" cy="977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12700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441" name="(1 delay,2 not)"/>
                <p:cNvSpPr txBox="1"/>
                <p:nvPr/>
              </p:nvSpPr>
              <p:spPr>
                <a:xfrm>
                  <a:off x="-7281" y="117098"/>
                  <a:ext cx="1690075" cy="74370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100"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(1 delay,2 not)</a:t>
                  </a:r>
                </a:p>
              </p:txBody>
            </p:sp>
          </p:grpSp>
          <p:grpSp>
            <p:nvGrpSpPr>
              <p:cNvPr id="445" name="Group"/>
              <p:cNvGrpSpPr/>
              <p:nvPr/>
            </p:nvGrpSpPr>
            <p:grpSpPr>
              <a:xfrm>
                <a:off x="2225349" y="0"/>
                <a:ext cx="1742521" cy="977900"/>
                <a:chOff x="-5598" y="0"/>
                <a:chExt cx="1742520" cy="977900"/>
              </a:xfrm>
            </p:grpSpPr>
            <p:sp>
              <p:nvSpPr>
                <p:cNvPr id="443" name="Rounded Rectangle"/>
                <p:cNvSpPr/>
                <p:nvPr/>
              </p:nvSpPr>
              <p:spPr>
                <a:xfrm>
                  <a:off x="0" y="0"/>
                  <a:ext cx="1736923" cy="977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4"/>
                </a:solidFill>
                <a:ln w="12700" cap="flat">
                  <a:solidFill>
                    <a:srgbClr val="080808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444" name="(11 delay,0 not)"/>
                <p:cNvSpPr txBox="1"/>
                <p:nvPr/>
              </p:nvSpPr>
              <p:spPr>
                <a:xfrm>
                  <a:off x="-5599" y="118611"/>
                  <a:ext cx="1719125" cy="74067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100"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lvl1pPr>
                </a:lstStyle>
                <a:p>
                  <a:r>
                    <a:t>(11 delay,0 not)</a:t>
                  </a:r>
                </a:p>
              </p:txBody>
            </p:sp>
          </p:grpSp>
        </p:grpSp>
        <p:grpSp>
          <p:nvGrpSpPr>
            <p:cNvPr id="452" name="Group"/>
            <p:cNvGrpSpPr/>
            <p:nvPr/>
          </p:nvGrpSpPr>
          <p:grpSpPr>
            <a:xfrm>
              <a:off x="1468737" y="5361498"/>
              <a:ext cx="7950091" cy="454830"/>
              <a:chOff x="927361" y="0"/>
              <a:chExt cx="7950090" cy="454829"/>
            </a:xfrm>
          </p:grpSpPr>
          <p:grpSp>
            <p:nvGrpSpPr>
              <p:cNvPr id="449" name="Group"/>
              <p:cNvGrpSpPr/>
              <p:nvPr/>
            </p:nvGrpSpPr>
            <p:grpSpPr>
              <a:xfrm>
                <a:off x="927361" y="7601"/>
                <a:ext cx="3457581" cy="447229"/>
                <a:chOff x="927361" y="0"/>
                <a:chExt cx="3457580" cy="447228"/>
              </a:xfrm>
            </p:grpSpPr>
            <p:sp>
              <p:nvSpPr>
                <p:cNvPr id="447" name="Delayed"/>
                <p:cNvSpPr txBox="1"/>
                <p:nvPr/>
              </p:nvSpPr>
              <p:spPr>
                <a:xfrm>
                  <a:off x="927361" y="-1"/>
                  <a:ext cx="1283346" cy="4472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1" u="sng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Delayed</a:t>
                  </a:r>
                </a:p>
              </p:txBody>
            </p:sp>
            <p:sp>
              <p:nvSpPr>
                <p:cNvPr id="448" name="Not"/>
                <p:cNvSpPr txBox="1"/>
                <p:nvPr/>
              </p:nvSpPr>
              <p:spPr>
                <a:xfrm>
                  <a:off x="3762840" y="-1"/>
                  <a:ext cx="622102" cy="4472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b="1" u="sng"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Not</a:t>
                  </a:r>
                </a:p>
              </p:txBody>
            </p:sp>
          </p:grpSp>
          <p:sp>
            <p:nvSpPr>
              <p:cNvPr id="450" name="Not"/>
              <p:cNvSpPr txBox="1"/>
              <p:nvPr/>
            </p:nvSpPr>
            <p:spPr>
              <a:xfrm>
                <a:off x="5594308" y="-1"/>
                <a:ext cx="622103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Not</a:t>
                </a:r>
              </a:p>
            </p:txBody>
          </p:sp>
          <p:sp>
            <p:nvSpPr>
              <p:cNvPr id="451" name="Delayed"/>
              <p:cNvSpPr txBox="1"/>
              <p:nvPr/>
            </p:nvSpPr>
            <p:spPr>
              <a:xfrm>
                <a:off x="7594107" y="-1"/>
                <a:ext cx="1283345" cy="4472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 u="sng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Delayed</a:t>
                </a:r>
              </a:p>
            </p:txBody>
          </p:sp>
        </p:grpSp>
        <p:grpSp>
          <p:nvGrpSpPr>
            <p:cNvPr id="458" name="Group"/>
            <p:cNvGrpSpPr/>
            <p:nvPr/>
          </p:nvGrpSpPr>
          <p:grpSpPr>
            <a:xfrm>
              <a:off x="5823442" y="2913358"/>
              <a:ext cx="2895605" cy="1369342"/>
              <a:chOff x="0" y="0"/>
              <a:chExt cx="2895603" cy="1369340"/>
            </a:xfrm>
          </p:grpSpPr>
          <p:sp>
            <p:nvSpPr>
              <p:cNvPr id="453" name="Age ≥ 50"/>
              <p:cNvSpPr txBox="1"/>
              <p:nvPr/>
            </p:nvSpPr>
            <p:spPr>
              <a:xfrm>
                <a:off x="0" y="635570"/>
                <a:ext cx="1246585" cy="431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Age ≥ 50</a:t>
                </a:r>
              </a:p>
            </p:txBody>
          </p:sp>
          <p:sp>
            <p:nvSpPr>
              <p:cNvPr id="454" name="Age&lt;50"/>
              <p:cNvSpPr txBox="1"/>
              <p:nvPr/>
            </p:nvSpPr>
            <p:spPr>
              <a:xfrm>
                <a:off x="1796805" y="653599"/>
                <a:ext cx="1098799" cy="431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Age&lt;50</a:t>
                </a:r>
              </a:p>
            </p:txBody>
          </p:sp>
          <p:grpSp>
            <p:nvGrpSpPr>
              <p:cNvPr id="457" name="Group"/>
              <p:cNvGrpSpPr/>
              <p:nvPr/>
            </p:nvGrpSpPr>
            <p:grpSpPr>
              <a:xfrm>
                <a:off x="316300" y="-1"/>
                <a:ext cx="2326051" cy="1369342"/>
                <a:chOff x="3105075" y="19990"/>
                <a:chExt cx="2326049" cy="1369340"/>
              </a:xfrm>
            </p:grpSpPr>
            <p:sp>
              <p:nvSpPr>
                <p:cNvPr id="455" name="Group"/>
                <p:cNvSpPr/>
                <p:nvPr/>
              </p:nvSpPr>
              <p:spPr>
                <a:xfrm>
                  <a:off x="4061784" y="19990"/>
                  <a:ext cx="1369342" cy="1369342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456" name="Line"/>
                <p:cNvSpPr/>
                <p:nvPr/>
              </p:nvSpPr>
              <p:spPr>
                <a:xfrm flipH="1">
                  <a:off x="3105075" y="115330"/>
                  <a:ext cx="371736" cy="1255324"/>
                </a:xfrm>
                <a:prstGeom prst="line">
                  <a:avLst/>
                </a:prstGeom>
                <a:noFill/>
                <a:ln w="25400" cap="flat">
                  <a:solidFill>
                    <a:srgbClr val="414141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</p:grpSp>
      </p:grpSp>
      <p:sp>
        <p:nvSpPr>
          <p:cNvPr id="460" name="Feature Sp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Space</a:t>
            </a:r>
          </a:p>
        </p:txBody>
      </p:sp>
      <p:grpSp>
        <p:nvGrpSpPr>
          <p:cNvPr id="525" name="Group"/>
          <p:cNvGrpSpPr/>
          <p:nvPr/>
        </p:nvGrpSpPr>
        <p:grpSpPr>
          <a:xfrm>
            <a:off x="8198254" y="2321247"/>
            <a:ext cx="4784833" cy="4575766"/>
            <a:chOff x="-6208" y="0"/>
            <a:chExt cx="4784832" cy="4575764"/>
          </a:xfrm>
        </p:grpSpPr>
        <p:sp>
          <p:nvSpPr>
            <p:cNvPr id="461" name="Circle"/>
            <p:cNvSpPr/>
            <p:nvPr/>
          </p:nvSpPr>
          <p:spPr>
            <a:xfrm>
              <a:off x="493000" y="232925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2" name="Circle"/>
            <p:cNvSpPr/>
            <p:nvPr/>
          </p:nvSpPr>
          <p:spPr>
            <a:xfrm>
              <a:off x="571085" y="3529821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3" name="Circle"/>
            <p:cNvSpPr/>
            <p:nvPr/>
          </p:nvSpPr>
          <p:spPr>
            <a:xfrm>
              <a:off x="1010315" y="2485430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4" name="Circle"/>
            <p:cNvSpPr/>
            <p:nvPr/>
          </p:nvSpPr>
          <p:spPr>
            <a:xfrm>
              <a:off x="1166486" y="2615574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5" name="Circle"/>
            <p:cNvSpPr/>
            <p:nvPr/>
          </p:nvSpPr>
          <p:spPr>
            <a:xfrm>
              <a:off x="1449545" y="290513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6" name="Circle"/>
            <p:cNvSpPr/>
            <p:nvPr/>
          </p:nvSpPr>
          <p:spPr>
            <a:xfrm>
              <a:off x="1312896" y="3383411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7" name="Circle"/>
            <p:cNvSpPr/>
            <p:nvPr/>
          </p:nvSpPr>
          <p:spPr>
            <a:xfrm>
              <a:off x="1244571" y="4144743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8" name="Circle"/>
            <p:cNvSpPr/>
            <p:nvPr/>
          </p:nvSpPr>
          <p:spPr>
            <a:xfrm>
              <a:off x="1768289" y="3237001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69" name="Circle"/>
            <p:cNvSpPr/>
            <p:nvPr/>
          </p:nvSpPr>
          <p:spPr>
            <a:xfrm>
              <a:off x="1166486" y="1597210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0" name="Circle"/>
            <p:cNvSpPr/>
            <p:nvPr/>
          </p:nvSpPr>
          <p:spPr>
            <a:xfrm>
              <a:off x="2064467" y="992048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1" name="Circle"/>
            <p:cNvSpPr/>
            <p:nvPr/>
          </p:nvSpPr>
          <p:spPr>
            <a:xfrm>
              <a:off x="2064467" y="276848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2" name="Circle"/>
            <p:cNvSpPr/>
            <p:nvPr/>
          </p:nvSpPr>
          <p:spPr>
            <a:xfrm>
              <a:off x="1615476" y="232437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3" name="Circle"/>
            <p:cNvSpPr/>
            <p:nvPr/>
          </p:nvSpPr>
          <p:spPr>
            <a:xfrm>
              <a:off x="1918057" y="3832402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4" name="Circle"/>
            <p:cNvSpPr/>
            <p:nvPr/>
          </p:nvSpPr>
          <p:spPr>
            <a:xfrm>
              <a:off x="2513458" y="2768489"/>
              <a:ext cx="117128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5" name="Circle"/>
            <p:cNvSpPr/>
            <p:nvPr/>
          </p:nvSpPr>
          <p:spPr>
            <a:xfrm>
              <a:off x="2689150" y="3324847"/>
              <a:ext cx="117128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6" name="Circle"/>
            <p:cNvSpPr/>
            <p:nvPr/>
          </p:nvSpPr>
          <p:spPr>
            <a:xfrm>
              <a:off x="2757474" y="290513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Circle"/>
            <p:cNvSpPr/>
            <p:nvPr/>
          </p:nvSpPr>
          <p:spPr>
            <a:xfrm>
              <a:off x="3108858" y="2905139"/>
              <a:ext cx="117129" cy="117129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grpSp>
          <p:nvGrpSpPr>
            <p:cNvPr id="480" name="Group"/>
            <p:cNvGrpSpPr/>
            <p:nvPr/>
          </p:nvGrpSpPr>
          <p:grpSpPr>
            <a:xfrm>
              <a:off x="2734553" y="1118376"/>
              <a:ext cx="162971" cy="162972"/>
              <a:chOff x="0" y="0"/>
              <a:chExt cx="162970" cy="162970"/>
            </a:xfrm>
          </p:grpSpPr>
          <p:sp>
            <p:nvSpPr>
              <p:cNvPr id="478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79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83" name="Group"/>
            <p:cNvGrpSpPr/>
            <p:nvPr/>
          </p:nvGrpSpPr>
          <p:grpSpPr>
            <a:xfrm>
              <a:off x="3037133" y="376514"/>
              <a:ext cx="162972" cy="162972"/>
              <a:chOff x="0" y="0"/>
              <a:chExt cx="162970" cy="162970"/>
            </a:xfrm>
          </p:grpSpPr>
          <p:sp>
            <p:nvSpPr>
              <p:cNvPr id="481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82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86" name="Group"/>
            <p:cNvGrpSpPr/>
            <p:nvPr/>
          </p:nvGrpSpPr>
          <p:grpSpPr>
            <a:xfrm>
              <a:off x="3340273" y="667300"/>
              <a:ext cx="162971" cy="162972"/>
              <a:chOff x="0" y="0"/>
              <a:chExt cx="162970" cy="162970"/>
            </a:xfrm>
          </p:grpSpPr>
          <p:sp>
            <p:nvSpPr>
              <p:cNvPr id="484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85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89" name="Group"/>
            <p:cNvGrpSpPr/>
            <p:nvPr/>
          </p:nvGrpSpPr>
          <p:grpSpPr>
            <a:xfrm>
              <a:off x="3340273" y="1118107"/>
              <a:ext cx="162971" cy="162971"/>
              <a:chOff x="0" y="0"/>
              <a:chExt cx="162970" cy="162970"/>
            </a:xfrm>
          </p:grpSpPr>
          <p:sp>
            <p:nvSpPr>
              <p:cNvPr id="487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88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92" name="Group"/>
            <p:cNvGrpSpPr/>
            <p:nvPr/>
          </p:nvGrpSpPr>
          <p:grpSpPr>
            <a:xfrm>
              <a:off x="4085793" y="376514"/>
              <a:ext cx="162972" cy="162972"/>
              <a:chOff x="0" y="0"/>
              <a:chExt cx="162970" cy="162970"/>
            </a:xfrm>
          </p:grpSpPr>
          <p:sp>
            <p:nvSpPr>
              <p:cNvPr id="490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91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95" name="Group"/>
            <p:cNvGrpSpPr/>
            <p:nvPr/>
          </p:nvGrpSpPr>
          <p:grpSpPr>
            <a:xfrm>
              <a:off x="4238016" y="819533"/>
              <a:ext cx="162972" cy="162972"/>
              <a:chOff x="0" y="0"/>
              <a:chExt cx="162970" cy="162970"/>
            </a:xfrm>
          </p:grpSpPr>
          <p:sp>
            <p:nvSpPr>
              <p:cNvPr id="493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94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498" name="Group"/>
            <p:cNvGrpSpPr/>
            <p:nvPr/>
          </p:nvGrpSpPr>
          <p:grpSpPr>
            <a:xfrm>
              <a:off x="4085793" y="1115028"/>
              <a:ext cx="162972" cy="162972"/>
              <a:chOff x="0" y="0"/>
              <a:chExt cx="162970" cy="162970"/>
            </a:xfrm>
          </p:grpSpPr>
          <p:sp>
            <p:nvSpPr>
              <p:cNvPr id="496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497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01" name="Group"/>
            <p:cNvGrpSpPr/>
            <p:nvPr/>
          </p:nvGrpSpPr>
          <p:grpSpPr>
            <a:xfrm>
              <a:off x="3484689" y="1865351"/>
              <a:ext cx="162971" cy="162971"/>
              <a:chOff x="0" y="0"/>
              <a:chExt cx="162970" cy="162970"/>
            </a:xfrm>
          </p:grpSpPr>
          <p:sp>
            <p:nvSpPr>
              <p:cNvPr id="499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00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04" name="Group"/>
            <p:cNvGrpSpPr/>
            <p:nvPr/>
          </p:nvGrpSpPr>
          <p:grpSpPr>
            <a:xfrm>
              <a:off x="1612076" y="1137898"/>
              <a:ext cx="162972" cy="162971"/>
              <a:chOff x="0" y="0"/>
              <a:chExt cx="162970" cy="162970"/>
            </a:xfrm>
          </p:grpSpPr>
          <p:sp>
            <p:nvSpPr>
              <p:cNvPr id="502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03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07" name="Group"/>
            <p:cNvGrpSpPr/>
            <p:nvPr/>
          </p:nvGrpSpPr>
          <p:grpSpPr>
            <a:xfrm>
              <a:off x="1681376" y="74003"/>
              <a:ext cx="162971" cy="162971"/>
              <a:chOff x="0" y="0"/>
              <a:chExt cx="162970" cy="162970"/>
            </a:xfrm>
          </p:grpSpPr>
          <p:sp>
            <p:nvSpPr>
              <p:cNvPr id="505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06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10" name="Group"/>
            <p:cNvGrpSpPr/>
            <p:nvPr/>
          </p:nvGrpSpPr>
          <p:grpSpPr>
            <a:xfrm>
              <a:off x="3945276" y="1270089"/>
              <a:ext cx="162971" cy="162971"/>
              <a:chOff x="0" y="0"/>
              <a:chExt cx="162970" cy="162970"/>
            </a:xfrm>
          </p:grpSpPr>
          <p:sp>
            <p:nvSpPr>
              <p:cNvPr id="508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09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13" name="Group"/>
            <p:cNvGrpSpPr/>
            <p:nvPr/>
          </p:nvGrpSpPr>
          <p:grpSpPr>
            <a:xfrm>
              <a:off x="4085793" y="1715541"/>
              <a:ext cx="162972" cy="162971"/>
              <a:chOff x="0" y="0"/>
              <a:chExt cx="162970" cy="162970"/>
            </a:xfrm>
          </p:grpSpPr>
          <p:sp>
            <p:nvSpPr>
              <p:cNvPr id="511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16" name="Group"/>
            <p:cNvGrpSpPr/>
            <p:nvPr/>
          </p:nvGrpSpPr>
          <p:grpSpPr>
            <a:xfrm>
              <a:off x="2737953" y="2330462"/>
              <a:ext cx="162971" cy="162972"/>
              <a:chOff x="0" y="0"/>
              <a:chExt cx="162970" cy="162970"/>
            </a:xfrm>
          </p:grpSpPr>
          <p:sp>
            <p:nvSpPr>
              <p:cNvPr id="514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15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19" name="Group"/>
            <p:cNvGrpSpPr/>
            <p:nvPr/>
          </p:nvGrpSpPr>
          <p:grpSpPr>
            <a:xfrm>
              <a:off x="3340273" y="2628440"/>
              <a:ext cx="162971" cy="162972"/>
              <a:chOff x="0" y="0"/>
              <a:chExt cx="162970" cy="162970"/>
            </a:xfrm>
          </p:grpSpPr>
          <p:sp>
            <p:nvSpPr>
              <p:cNvPr id="517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3945276" y="3076372"/>
              <a:ext cx="162971" cy="162972"/>
              <a:chOff x="0" y="0"/>
              <a:chExt cx="162970" cy="162970"/>
            </a:xfrm>
          </p:grpSpPr>
          <p:sp>
            <p:nvSpPr>
              <p:cNvPr id="520" name="Line"/>
              <p:cNvSpPr/>
              <p:nvPr/>
            </p:nvSpPr>
            <p:spPr>
              <a:xfrm>
                <a:off x="0" y="81485"/>
                <a:ext cx="162971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21" name="Line"/>
              <p:cNvSpPr/>
              <p:nvPr/>
            </p:nvSpPr>
            <p:spPr>
              <a:xfrm flipV="1">
                <a:off x="88207" y="-1"/>
                <a:ext cx="1" cy="162972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523" name="Line"/>
            <p:cNvSpPr/>
            <p:nvPr/>
          </p:nvSpPr>
          <p:spPr>
            <a:xfrm flipV="1">
              <a:off x="-1" y="-1"/>
              <a:ext cx="2" cy="4555953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4" name="Line"/>
            <p:cNvSpPr/>
            <p:nvPr/>
          </p:nvSpPr>
          <p:spPr>
            <a:xfrm>
              <a:off x="-6209" y="4575764"/>
              <a:ext cx="4784833" cy="1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28" name="Group"/>
          <p:cNvGrpSpPr/>
          <p:nvPr/>
        </p:nvGrpSpPr>
        <p:grpSpPr>
          <a:xfrm>
            <a:off x="3887992" y="4862583"/>
            <a:ext cx="2476110" cy="955261"/>
            <a:chOff x="0" y="0"/>
            <a:chExt cx="2476109" cy="955260"/>
          </a:xfrm>
        </p:grpSpPr>
        <p:sp>
          <p:nvSpPr>
            <p:cNvPr id="526" name="Line"/>
            <p:cNvSpPr/>
            <p:nvPr/>
          </p:nvSpPr>
          <p:spPr>
            <a:xfrm flipH="1">
              <a:off x="0" y="-1"/>
              <a:ext cx="1143456" cy="942547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7" name="Line"/>
            <p:cNvSpPr/>
            <p:nvPr/>
          </p:nvSpPr>
          <p:spPr>
            <a:xfrm>
              <a:off x="1308039" y="12769"/>
              <a:ext cx="1168071" cy="942492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29" name="Line"/>
          <p:cNvSpPr/>
          <p:nvPr/>
        </p:nvSpPr>
        <p:spPr>
          <a:xfrm flipV="1">
            <a:off x="10568985" y="2308548"/>
            <a:ext cx="1" cy="4575765"/>
          </a:xfrm>
          <a:prstGeom prst="line">
            <a:avLst/>
          </a:prstGeom>
          <a:ln w="50800">
            <a:solidFill>
              <a:schemeClr val="accent5">
                <a:hueOff val="-375889"/>
                <a:satOff val="-9195"/>
                <a:lumOff val="-14901"/>
              </a:scheme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pSp>
        <p:nvGrpSpPr>
          <p:cNvPr id="532" name="Group"/>
          <p:cNvGrpSpPr/>
          <p:nvPr/>
        </p:nvGrpSpPr>
        <p:grpSpPr>
          <a:xfrm>
            <a:off x="7291710" y="2190655"/>
            <a:ext cx="5430517" cy="5333150"/>
            <a:chOff x="71542" y="-2113675"/>
            <a:chExt cx="5430516" cy="5333149"/>
          </a:xfrm>
        </p:grpSpPr>
        <p:sp>
          <p:nvSpPr>
            <p:cNvPr id="530" name="Age"/>
            <p:cNvSpPr txBox="1"/>
            <p:nvPr/>
          </p:nvSpPr>
          <p:spPr>
            <a:xfrm>
              <a:off x="71542" y="-2113676"/>
              <a:ext cx="813049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/>
              </a:lvl1pPr>
            </a:lstStyle>
            <a:p>
              <a:r>
                <a:t>Age</a:t>
              </a:r>
            </a:p>
          </p:txBody>
        </p:sp>
        <p:sp>
          <p:nvSpPr>
            <p:cNvPr id="531" name="Balance"/>
            <p:cNvSpPr txBox="1"/>
            <p:nvPr/>
          </p:nvSpPr>
          <p:spPr>
            <a:xfrm>
              <a:off x="4033422" y="2609874"/>
              <a:ext cx="146863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/>
              </a:lvl1pPr>
            </a:lstStyle>
            <a:p>
              <a:r>
                <a:t>Balance</a:t>
              </a:r>
            </a:p>
          </p:txBody>
        </p:sp>
      </p:grpSp>
      <p:sp>
        <p:nvSpPr>
          <p:cNvPr id="533" name="50k"/>
          <p:cNvSpPr txBox="1"/>
          <p:nvPr/>
        </p:nvSpPr>
        <p:spPr>
          <a:xfrm>
            <a:off x="10274678" y="7017396"/>
            <a:ext cx="58861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50k</a:t>
            </a:r>
          </a:p>
        </p:txBody>
      </p:sp>
      <p:grpSp>
        <p:nvGrpSpPr>
          <p:cNvPr id="536" name="Group"/>
          <p:cNvGrpSpPr/>
          <p:nvPr/>
        </p:nvGrpSpPr>
        <p:grpSpPr>
          <a:xfrm>
            <a:off x="6151275" y="6788988"/>
            <a:ext cx="2326051" cy="1369342"/>
            <a:chOff x="3105075" y="19990"/>
            <a:chExt cx="2326049" cy="1369340"/>
          </a:xfrm>
        </p:grpSpPr>
        <p:sp>
          <p:nvSpPr>
            <p:cNvPr id="534" name="Group"/>
            <p:cNvSpPr/>
            <p:nvPr/>
          </p:nvSpPr>
          <p:spPr>
            <a:xfrm>
              <a:off x="4061784" y="19990"/>
              <a:ext cx="1369342" cy="1369342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 flipH="1">
              <a:off x="3105075" y="115330"/>
              <a:ext cx="371736" cy="1255324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7756011" y="3515408"/>
            <a:ext cx="2816078" cy="508001"/>
            <a:chOff x="0" y="0"/>
            <a:chExt cx="2816076" cy="508000"/>
          </a:xfrm>
        </p:grpSpPr>
        <p:sp>
          <p:nvSpPr>
            <p:cNvPr id="537" name="Line"/>
            <p:cNvSpPr/>
            <p:nvPr/>
          </p:nvSpPr>
          <p:spPr>
            <a:xfrm>
              <a:off x="490026" y="254000"/>
              <a:ext cx="2326051" cy="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38" name="50"/>
            <p:cNvSpPr txBox="1"/>
            <p:nvPr/>
          </p:nvSpPr>
          <p:spPr>
            <a:xfrm>
              <a:off x="-1" y="-1"/>
              <a:ext cx="4191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50</a:t>
              </a: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2138379" y="6812464"/>
            <a:ext cx="2291744" cy="1398591"/>
            <a:chOff x="2102018" y="91533"/>
            <a:chExt cx="2291743" cy="1398590"/>
          </a:xfrm>
        </p:grpSpPr>
        <p:sp>
          <p:nvSpPr>
            <p:cNvPr id="540" name="Group"/>
            <p:cNvSpPr/>
            <p:nvPr/>
          </p:nvSpPr>
          <p:spPr>
            <a:xfrm>
              <a:off x="3704072" y="91533"/>
              <a:ext cx="689690" cy="1357418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41" name="Line"/>
            <p:cNvSpPr/>
            <p:nvPr/>
          </p:nvSpPr>
          <p:spPr>
            <a:xfrm flipH="1">
              <a:off x="2102018" y="115330"/>
              <a:ext cx="1374793" cy="1374794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45" name="Group"/>
          <p:cNvGrpSpPr/>
          <p:nvPr/>
        </p:nvGrpSpPr>
        <p:grpSpPr>
          <a:xfrm>
            <a:off x="7721793" y="4167052"/>
            <a:ext cx="5183184" cy="508001"/>
            <a:chOff x="-2367106" y="0"/>
            <a:chExt cx="5183182" cy="508000"/>
          </a:xfrm>
        </p:grpSpPr>
        <p:sp>
          <p:nvSpPr>
            <p:cNvPr id="543" name="Line"/>
            <p:cNvSpPr/>
            <p:nvPr/>
          </p:nvSpPr>
          <p:spPr>
            <a:xfrm>
              <a:off x="490026" y="254000"/>
              <a:ext cx="2326051" cy="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44" name="40"/>
            <p:cNvSpPr txBox="1"/>
            <p:nvPr/>
          </p:nvSpPr>
          <p:spPr>
            <a:xfrm>
              <a:off x="-2367107" y="-1"/>
              <a:ext cx="4191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40</a:t>
              </a:r>
            </a:p>
          </p:txBody>
        </p:sp>
      </p:grpSp>
      <p:sp>
        <p:nvSpPr>
          <p:cNvPr id="546" name="A decision tree partitions the feature space into K disjoint sets"/>
          <p:cNvSpPr txBox="1"/>
          <p:nvPr/>
        </p:nvSpPr>
        <p:spPr>
          <a:xfrm>
            <a:off x="493282" y="2424694"/>
            <a:ext cx="6321208" cy="92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81000" indent="-381000" algn="l" defTabSz="457200">
              <a:lnSpc>
                <a:spcPct val="117999"/>
              </a:lnSpc>
              <a:buSzPct val="100000"/>
              <a:buChar char="❖"/>
              <a:defRPr sz="2500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 decision tree partitions the feature space into K disjoint sets</a:t>
            </a:r>
          </a:p>
        </p:txBody>
      </p:sp>
      <p:sp>
        <p:nvSpPr>
          <p:cNvPr id="547" name="Rectangle"/>
          <p:cNvSpPr/>
          <p:nvPr/>
        </p:nvSpPr>
        <p:spPr>
          <a:xfrm>
            <a:off x="8224920" y="3786052"/>
            <a:ext cx="2326051" cy="3108324"/>
          </a:xfrm>
          <a:prstGeom prst="rect">
            <a:avLst/>
          </a:prstGeom>
          <a:solidFill>
            <a:schemeClr val="accent3">
              <a:hueOff val="-72299"/>
              <a:satOff val="19597"/>
              <a:lumOff val="11238"/>
              <a:alpha val="6993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48" name="Balance&lt;50,000"/>
          <p:cNvSpPr txBox="1"/>
          <p:nvPr/>
        </p:nvSpPr>
        <p:spPr>
          <a:xfrm>
            <a:off x="5832850" y="4954218"/>
            <a:ext cx="1939951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200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Balance&lt;50,000</a:t>
            </a:r>
          </a:p>
        </p:txBody>
      </p:sp>
      <p:sp>
        <p:nvSpPr>
          <p:cNvPr id="549" name="And"/>
          <p:cNvSpPr txBox="1"/>
          <p:nvPr/>
        </p:nvSpPr>
        <p:spPr>
          <a:xfrm>
            <a:off x="8962793" y="5111613"/>
            <a:ext cx="63988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And</a:t>
            </a:r>
          </a:p>
        </p:txBody>
      </p:sp>
      <p:sp>
        <p:nvSpPr>
          <p:cNvPr id="550" name="Age&lt;50"/>
          <p:cNvSpPr txBox="1"/>
          <p:nvPr/>
        </p:nvSpPr>
        <p:spPr>
          <a:xfrm>
            <a:off x="7651458" y="7455213"/>
            <a:ext cx="1016758" cy="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200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Age&lt;50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10542876" y="4425556"/>
            <a:ext cx="2326051" cy="2461342"/>
            <a:chOff x="0" y="0"/>
            <a:chExt cx="2326049" cy="2461341"/>
          </a:xfrm>
        </p:grpSpPr>
        <p:sp>
          <p:nvSpPr>
            <p:cNvPr id="551" name="Rectangle"/>
            <p:cNvSpPr/>
            <p:nvPr/>
          </p:nvSpPr>
          <p:spPr>
            <a:xfrm>
              <a:off x="0" y="0"/>
              <a:ext cx="2326050" cy="2461342"/>
            </a:xfrm>
            <a:prstGeom prst="rect">
              <a:avLst/>
            </a:prstGeom>
            <a:solidFill>
              <a:schemeClr val="accent2">
                <a:hueOff val="-602737"/>
                <a:satOff val="7170"/>
                <a:lumOff val="14117"/>
                <a:alpha val="699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52" name="Balance≥50,000…"/>
            <p:cNvSpPr txBox="1"/>
            <p:nvPr/>
          </p:nvSpPr>
          <p:spPr>
            <a:xfrm>
              <a:off x="178350" y="646470"/>
              <a:ext cx="1969350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100"/>
              </a:pPr>
              <a:r>
                <a:t>Balance≥50,000</a:t>
              </a:r>
            </a:p>
            <a:p>
              <a:pPr>
                <a:defRPr sz="2100"/>
              </a:pPr>
              <a:r>
                <a:t>And</a:t>
              </a:r>
            </a:p>
            <a:p>
              <a:pPr>
                <a:defRPr sz="2100"/>
              </a:pPr>
              <a:r>
                <a:t>Age&lt;40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8224920" y="2212252"/>
            <a:ext cx="2326051" cy="1577272"/>
            <a:chOff x="0" y="884070"/>
            <a:chExt cx="2326049" cy="1577270"/>
          </a:xfrm>
        </p:grpSpPr>
        <p:sp>
          <p:nvSpPr>
            <p:cNvPr id="554" name="Rectangle"/>
            <p:cNvSpPr/>
            <p:nvPr/>
          </p:nvSpPr>
          <p:spPr>
            <a:xfrm>
              <a:off x="0" y="884070"/>
              <a:ext cx="2326050" cy="1577272"/>
            </a:xfrm>
            <a:prstGeom prst="rect">
              <a:avLst/>
            </a:prstGeom>
            <a:solidFill>
              <a:schemeClr val="accent2">
                <a:hueOff val="-602737"/>
                <a:satOff val="7170"/>
                <a:lumOff val="14117"/>
                <a:alpha val="699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55" name="Balance&lt;50,000…"/>
            <p:cNvSpPr txBox="1"/>
            <p:nvPr/>
          </p:nvSpPr>
          <p:spPr>
            <a:xfrm>
              <a:off x="170732" y="979598"/>
              <a:ext cx="198458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100"/>
              </a:pPr>
              <a:r>
                <a:t>Balance&lt;50,000</a:t>
              </a:r>
            </a:p>
            <a:p>
              <a:pPr>
                <a:defRPr sz="2100"/>
              </a:pPr>
              <a:r>
                <a:t>And</a:t>
              </a:r>
            </a:p>
            <a:p>
              <a:pPr>
                <a:defRPr sz="2100"/>
              </a:pPr>
              <a:r>
                <a:t>Age≥50</a:t>
              </a:r>
            </a:p>
          </p:txBody>
        </p:sp>
      </p:grpSp>
      <p:sp>
        <p:nvSpPr>
          <p:cNvPr id="557" name="Rectangle"/>
          <p:cNvSpPr/>
          <p:nvPr/>
        </p:nvSpPr>
        <p:spPr>
          <a:xfrm>
            <a:off x="10542876" y="2215247"/>
            <a:ext cx="2326051" cy="2173113"/>
          </a:xfrm>
          <a:prstGeom prst="rect">
            <a:avLst/>
          </a:prstGeom>
          <a:solidFill>
            <a:schemeClr val="accent3">
              <a:hueOff val="-72299"/>
              <a:satOff val="19597"/>
              <a:lumOff val="11238"/>
              <a:alpha val="6993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58" name="Balance≥50,000…"/>
          <p:cNvSpPr txBox="1"/>
          <p:nvPr/>
        </p:nvSpPr>
        <p:spPr>
          <a:xfrm>
            <a:off x="10721226" y="2717603"/>
            <a:ext cx="196935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100"/>
            </a:pPr>
            <a:r>
              <a:t>Balance≥50,000</a:t>
            </a:r>
          </a:p>
          <a:p>
            <a:pPr>
              <a:defRPr sz="2100"/>
            </a:pPr>
            <a:r>
              <a:t>And</a:t>
            </a:r>
          </a:p>
          <a:p>
            <a:pPr>
              <a:defRPr sz="2100"/>
            </a:pPr>
            <a:r>
              <a:t>Age≥40</a:t>
            </a:r>
          </a:p>
        </p:txBody>
      </p:sp>
      <p:grpSp>
        <p:nvGrpSpPr>
          <p:cNvPr id="561" name="Group"/>
          <p:cNvGrpSpPr/>
          <p:nvPr/>
        </p:nvGrpSpPr>
        <p:grpSpPr>
          <a:xfrm>
            <a:off x="11012413" y="5962256"/>
            <a:ext cx="1804728" cy="508001"/>
            <a:chOff x="9323" y="0"/>
            <a:chExt cx="1804726" cy="508000"/>
          </a:xfrm>
        </p:grpSpPr>
        <p:sp>
          <p:nvSpPr>
            <p:cNvPr id="559" name="Star"/>
            <p:cNvSpPr/>
            <p:nvPr/>
          </p:nvSpPr>
          <p:spPr>
            <a:xfrm>
              <a:off x="9323" y="81691"/>
              <a:ext cx="362354" cy="344618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chemeClr val="accent5">
                <a:hueOff val="-375889"/>
                <a:satOff val="-9195"/>
                <a:lumOff val="-149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new data"/>
            <p:cNvSpPr txBox="1"/>
            <p:nvPr/>
          </p:nvSpPr>
          <p:spPr>
            <a:xfrm>
              <a:off x="455547" y="-1"/>
              <a:ext cx="135850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new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362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9567 -0.027586" pathEditMode="relative">
                                      <p:cBhvr>
                                        <p:cTn id="55" dur="6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88279 -0.203612" pathEditMode="relative">
                                      <p:cBhvr>
                                        <p:cTn id="64" dur="6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0" animBg="1" advAuto="0"/>
      <p:bldP spid="528" grpId="0" animBg="1" advAuto="0"/>
      <p:bldP spid="529" grpId="0" animBg="1" advAuto="0"/>
      <p:bldP spid="532" grpId="0" animBg="1" advAuto="0"/>
      <p:bldP spid="533" grpId="0" animBg="1" advAuto="0"/>
      <p:bldP spid="536" grpId="0" animBg="1" advAuto="0"/>
      <p:bldP spid="539" grpId="0" animBg="1" advAuto="0"/>
      <p:bldP spid="542" grpId="0" animBg="1" advAuto="0"/>
      <p:bldP spid="545" grpId="0" animBg="1" advAuto="0"/>
      <p:bldP spid="546" grpId="0" animBg="1" advAuto="0"/>
      <p:bldP spid="547" grpId="0" animBg="1" advAuto="0"/>
      <p:bldP spid="548" grpId="0" animBg="1" advAuto="0"/>
      <p:bldP spid="549" grpId="0" animBg="1" advAuto="0"/>
      <p:bldP spid="550" grpId="0" animBg="1" advAuto="0"/>
      <p:bldP spid="553" grpId="0" animBg="1" advAuto="0"/>
      <p:bldP spid="556" grpId="0" animBg="1" advAuto="0"/>
      <p:bldP spid="557" grpId="0" animBg="1" advAuto="0"/>
      <p:bldP spid="558" grpId="0" animBg="1" advAuto="0"/>
      <p:bldP spid="561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rees as Sets of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Trees as Sets of Rules</a:t>
            </a:r>
          </a:p>
        </p:txBody>
      </p:sp>
      <p:sp>
        <p:nvSpPr>
          <p:cNvPr id="566" name="For any decision tree, there exists an equivalent rule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any decision tree, there exists an equivalent rule set</a:t>
            </a:r>
          </a:p>
          <a:p>
            <a:r>
              <a:t>Each rule consists of the conditions from tree root to a tree leave, connected with AND</a:t>
            </a:r>
          </a:p>
          <a:p>
            <a:pPr marL="0" lvl="2" indent="457200">
              <a:spcBef>
                <a:spcPts val="1200"/>
              </a:spcBef>
              <a:buClrTx/>
              <a:buSzTx/>
              <a:buFontTx/>
              <a:buNone/>
            </a:pPr>
            <a:r>
              <a:t>e.g. Balance&lt;50,000 And Age≥50</a:t>
            </a:r>
          </a:p>
          <a:p>
            <a:r>
              <a:t>Rule Sets are unordered</a:t>
            </a:r>
          </a:p>
        </p:txBody>
      </p:sp>
      <p:sp>
        <p:nvSpPr>
          <p:cNvPr id="5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198041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rees as Sets of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Trees as Sets of Rules</a:t>
            </a:r>
          </a:p>
        </p:txBody>
      </p:sp>
      <p:sp>
        <p:nvSpPr>
          <p:cNvPr id="570" name="IF (Balance&lt;50k) AND (Age&lt;50) THEN class = Delay…"/>
          <p:cNvSpPr txBox="1">
            <a:spLocks noGrp="1"/>
          </p:cNvSpPr>
          <p:nvPr>
            <p:ph type="body" sz="quarter" idx="1"/>
          </p:nvPr>
        </p:nvSpPr>
        <p:spPr>
          <a:xfrm>
            <a:off x="85183" y="2869230"/>
            <a:ext cx="7709939" cy="2559720"/>
          </a:xfrm>
          <a:prstGeom prst="rect">
            <a:avLst/>
          </a:prstGeom>
        </p:spPr>
        <p:txBody>
          <a:bodyPr/>
          <a:lstStyle/>
          <a:p>
            <a:pPr marL="314833" indent="-314833" defTabSz="391414">
              <a:spcBef>
                <a:spcPts val="1600"/>
              </a:spcBef>
              <a:defRPr sz="2412"/>
            </a:pPr>
            <a:r>
              <a:t>IF (Balance&lt;50k) AND (Age&lt;50) THEN class = Delay</a:t>
            </a:r>
          </a:p>
          <a:p>
            <a:pPr marL="314833" indent="-314833" defTabSz="391414">
              <a:spcBef>
                <a:spcPts val="1600"/>
              </a:spcBef>
              <a:defRPr sz="2412"/>
            </a:pPr>
            <a:r>
              <a:t>IF (Balance&lt;50k) AND (Age≥50) THEN class = OK</a:t>
            </a:r>
          </a:p>
          <a:p>
            <a:pPr marL="314833" indent="-314833" defTabSz="391414">
              <a:spcBef>
                <a:spcPts val="1600"/>
              </a:spcBef>
              <a:defRPr sz="2412"/>
            </a:pPr>
            <a:r>
              <a:t>IF (Balance≥50k) AND (Age≥40) THEN class = Delay</a:t>
            </a:r>
          </a:p>
          <a:p>
            <a:pPr marL="314833" indent="-314833" defTabSz="391414">
              <a:spcBef>
                <a:spcPts val="1600"/>
              </a:spcBef>
              <a:defRPr sz="2412"/>
            </a:pPr>
            <a:r>
              <a:t>IF (Balance≥50k) AND (Age&lt;40) THEN class = OK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grpSp>
        <p:nvGrpSpPr>
          <p:cNvPr id="658" name="Group"/>
          <p:cNvGrpSpPr/>
          <p:nvPr/>
        </p:nvGrpSpPr>
        <p:grpSpPr>
          <a:xfrm>
            <a:off x="7752503" y="2789916"/>
            <a:ext cx="4971630" cy="4750433"/>
            <a:chOff x="281665" y="19935"/>
            <a:chExt cx="4971629" cy="4750431"/>
          </a:xfrm>
        </p:grpSpPr>
        <p:grpSp>
          <p:nvGrpSpPr>
            <p:cNvPr id="636" name="Group"/>
            <p:cNvGrpSpPr/>
            <p:nvPr/>
          </p:nvGrpSpPr>
          <p:grpSpPr>
            <a:xfrm>
              <a:off x="836764" y="120541"/>
              <a:ext cx="4416531" cy="4223554"/>
              <a:chOff x="-5730" y="0"/>
              <a:chExt cx="4416530" cy="4223553"/>
            </a:xfrm>
          </p:grpSpPr>
          <p:sp>
            <p:nvSpPr>
              <p:cNvPr id="572" name="Circle"/>
              <p:cNvSpPr/>
              <p:nvPr/>
            </p:nvSpPr>
            <p:spPr>
              <a:xfrm>
                <a:off x="455052" y="2149969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3" name="Circle"/>
              <p:cNvSpPr/>
              <p:nvPr/>
            </p:nvSpPr>
            <p:spPr>
              <a:xfrm>
                <a:off x="527127" y="3258120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4" name="Circle"/>
              <p:cNvSpPr/>
              <p:nvPr/>
            </p:nvSpPr>
            <p:spPr>
              <a:xfrm>
                <a:off x="932548" y="2294119"/>
                <a:ext cx="108113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5" name="Circle"/>
              <p:cNvSpPr/>
              <p:nvPr/>
            </p:nvSpPr>
            <p:spPr>
              <a:xfrm>
                <a:off x="1076698" y="2414245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6" name="Circle"/>
              <p:cNvSpPr/>
              <p:nvPr/>
            </p:nvSpPr>
            <p:spPr>
              <a:xfrm>
                <a:off x="1337969" y="2681521"/>
                <a:ext cx="108114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7" name="Circle"/>
              <p:cNvSpPr/>
              <p:nvPr/>
            </p:nvSpPr>
            <p:spPr>
              <a:xfrm>
                <a:off x="1211838" y="3122980"/>
                <a:ext cx="108114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Circle"/>
              <p:cNvSpPr/>
              <p:nvPr/>
            </p:nvSpPr>
            <p:spPr>
              <a:xfrm>
                <a:off x="1148773" y="3825710"/>
                <a:ext cx="108113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9" name="Circle"/>
              <p:cNvSpPr/>
              <p:nvPr/>
            </p:nvSpPr>
            <p:spPr>
              <a:xfrm>
                <a:off x="1632179" y="2987840"/>
                <a:ext cx="108113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0" name="Circle"/>
              <p:cNvSpPr/>
              <p:nvPr/>
            </p:nvSpPr>
            <p:spPr>
              <a:xfrm>
                <a:off x="1076698" y="1474267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1" name="Circle"/>
              <p:cNvSpPr/>
              <p:nvPr/>
            </p:nvSpPr>
            <p:spPr>
              <a:xfrm>
                <a:off x="1905559" y="915687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1905559" y="2555390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3" name="Circle"/>
              <p:cNvSpPr/>
              <p:nvPr/>
            </p:nvSpPr>
            <p:spPr>
              <a:xfrm>
                <a:off x="1491128" y="2145465"/>
                <a:ext cx="108114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4" name="Circle"/>
              <p:cNvSpPr/>
              <p:nvPr/>
            </p:nvSpPr>
            <p:spPr>
              <a:xfrm>
                <a:off x="1770418" y="3537410"/>
                <a:ext cx="108114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5" name="Circle"/>
              <p:cNvSpPr/>
              <p:nvPr/>
            </p:nvSpPr>
            <p:spPr>
              <a:xfrm>
                <a:off x="2319989" y="2555390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6" name="Circle"/>
              <p:cNvSpPr/>
              <p:nvPr/>
            </p:nvSpPr>
            <p:spPr>
              <a:xfrm>
                <a:off x="2482158" y="3068924"/>
                <a:ext cx="108113" cy="108113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7" name="Circle"/>
              <p:cNvSpPr/>
              <p:nvPr/>
            </p:nvSpPr>
            <p:spPr>
              <a:xfrm>
                <a:off x="2545223" y="2681521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88" name="Circle"/>
              <p:cNvSpPr/>
              <p:nvPr/>
            </p:nvSpPr>
            <p:spPr>
              <a:xfrm>
                <a:off x="2869560" y="2681521"/>
                <a:ext cx="108113" cy="108114"/>
              </a:xfrm>
              <a:prstGeom prst="ellipse">
                <a:avLst/>
              </a:prstGeom>
              <a:solidFill>
                <a:schemeClr val="accent1">
                  <a:hueOff val="369196"/>
                  <a:satOff val="13972"/>
                  <a:lumOff val="-2449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91" name="Group"/>
              <p:cNvGrpSpPr/>
              <p:nvPr/>
            </p:nvGrpSpPr>
            <p:grpSpPr>
              <a:xfrm>
                <a:off x="2524066" y="1032292"/>
                <a:ext cx="150427" cy="150427"/>
                <a:chOff x="0" y="0"/>
                <a:chExt cx="150426" cy="150426"/>
              </a:xfrm>
            </p:grpSpPr>
            <p:sp>
              <p:nvSpPr>
                <p:cNvPr id="589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0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594" name="Group"/>
              <p:cNvGrpSpPr/>
              <p:nvPr/>
            </p:nvGrpSpPr>
            <p:grpSpPr>
              <a:xfrm>
                <a:off x="2803356" y="347533"/>
                <a:ext cx="150428" cy="150427"/>
                <a:chOff x="0" y="0"/>
                <a:chExt cx="150426" cy="150426"/>
              </a:xfrm>
            </p:grpSpPr>
            <p:sp>
              <p:nvSpPr>
                <p:cNvPr id="592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597" name="Group"/>
              <p:cNvGrpSpPr/>
              <p:nvPr/>
            </p:nvGrpSpPr>
            <p:grpSpPr>
              <a:xfrm>
                <a:off x="3083162" y="615936"/>
                <a:ext cx="150427" cy="150428"/>
                <a:chOff x="0" y="0"/>
                <a:chExt cx="150426" cy="150426"/>
              </a:xfrm>
            </p:grpSpPr>
            <p:sp>
              <p:nvSpPr>
                <p:cNvPr id="595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00" name="Group"/>
              <p:cNvGrpSpPr/>
              <p:nvPr/>
            </p:nvGrpSpPr>
            <p:grpSpPr>
              <a:xfrm>
                <a:off x="3083162" y="1032042"/>
                <a:ext cx="150427" cy="150428"/>
                <a:chOff x="0" y="0"/>
                <a:chExt cx="150426" cy="150426"/>
              </a:xfrm>
            </p:grpSpPr>
            <p:sp>
              <p:nvSpPr>
                <p:cNvPr id="598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599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03" name="Group"/>
              <p:cNvGrpSpPr/>
              <p:nvPr/>
            </p:nvGrpSpPr>
            <p:grpSpPr>
              <a:xfrm>
                <a:off x="3771298" y="347533"/>
                <a:ext cx="150427" cy="150427"/>
                <a:chOff x="0" y="0"/>
                <a:chExt cx="150426" cy="150426"/>
              </a:xfrm>
            </p:grpSpPr>
            <p:sp>
              <p:nvSpPr>
                <p:cNvPr id="601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06" name="Group"/>
              <p:cNvGrpSpPr/>
              <p:nvPr/>
            </p:nvGrpSpPr>
            <p:grpSpPr>
              <a:xfrm>
                <a:off x="3911804" y="756451"/>
                <a:ext cx="150427" cy="150427"/>
                <a:chOff x="0" y="0"/>
                <a:chExt cx="150426" cy="150426"/>
              </a:xfrm>
            </p:grpSpPr>
            <p:sp>
              <p:nvSpPr>
                <p:cNvPr id="604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05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09" name="Group"/>
              <p:cNvGrpSpPr/>
              <p:nvPr/>
            </p:nvGrpSpPr>
            <p:grpSpPr>
              <a:xfrm>
                <a:off x="3771298" y="1029201"/>
                <a:ext cx="150427" cy="150427"/>
                <a:chOff x="0" y="0"/>
                <a:chExt cx="150426" cy="150426"/>
              </a:xfrm>
            </p:grpSpPr>
            <p:sp>
              <p:nvSpPr>
                <p:cNvPr id="607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12" name="Group"/>
              <p:cNvGrpSpPr/>
              <p:nvPr/>
            </p:nvGrpSpPr>
            <p:grpSpPr>
              <a:xfrm>
                <a:off x="3216462" y="1721769"/>
                <a:ext cx="150427" cy="150427"/>
                <a:chOff x="0" y="0"/>
                <a:chExt cx="150426" cy="150426"/>
              </a:xfrm>
            </p:grpSpPr>
            <p:sp>
              <p:nvSpPr>
                <p:cNvPr id="610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15" name="Group"/>
              <p:cNvGrpSpPr/>
              <p:nvPr/>
            </p:nvGrpSpPr>
            <p:grpSpPr>
              <a:xfrm>
                <a:off x="1487990" y="1050310"/>
                <a:ext cx="150427" cy="150428"/>
                <a:chOff x="0" y="0"/>
                <a:chExt cx="150426" cy="150426"/>
              </a:xfrm>
            </p:grpSpPr>
            <p:sp>
              <p:nvSpPr>
                <p:cNvPr id="613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14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18" name="Group"/>
              <p:cNvGrpSpPr/>
              <p:nvPr/>
            </p:nvGrpSpPr>
            <p:grpSpPr>
              <a:xfrm>
                <a:off x="1551955" y="68307"/>
                <a:ext cx="150427" cy="150427"/>
                <a:chOff x="0" y="0"/>
                <a:chExt cx="150426" cy="150426"/>
              </a:xfrm>
            </p:grpSpPr>
            <p:sp>
              <p:nvSpPr>
                <p:cNvPr id="616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21" name="Group"/>
              <p:cNvGrpSpPr/>
              <p:nvPr/>
            </p:nvGrpSpPr>
            <p:grpSpPr>
              <a:xfrm>
                <a:off x="3641596" y="1172326"/>
                <a:ext cx="150427" cy="150427"/>
                <a:chOff x="0" y="0"/>
                <a:chExt cx="150426" cy="150426"/>
              </a:xfrm>
            </p:grpSpPr>
            <p:sp>
              <p:nvSpPr>
                <p:cNvPr id="619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20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24" name="Group"/>
              <p:cNvGrpSpPr/>
              <p:nvPr/>
            </p:nvGrpSpPr>
            <p:grpSpPr>
              <a:xfrm>
                <a:off x="3771298" y="1583490"/>
                <a:ext cx="150427" cy="150428"/>
                <a:chOff x="0" y="0"/>
                <a:chExt cx="150426" cy="150426"/>
              </a:xfrm>
            </p:grpSpPr>
            <p:sp>
              <p:nvSpPr>
                <p:cNvPr id="622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27" name="Group"/>
              <p:cNvGrpSpPr/>
              <p:nvPr/>
            </p:nvGrpSpPr>
            <p:grpSpPr>
              <a:xfrm>
                <a:off x="2527204" y="2151080"/>
                <a:ext cx="150428" cy="150427"/>
                <a:chOff x="0" y="0"/>
                <a:chExt cx="150426" cy="150426"/>
              </a:xfrm>
            </p:grpSpPr>
            <p:sp>
              <p:nvSpPr>
                <p:cNvPr id="625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30" name="Group"/>
              <p:cNvGrpSpPr/>
              <p:nvPr/>
            </p:nvGrpSpPr>
            <p:grpSpPr>
              <a:xfrm>
                <a:off x="3083162" y="2426121"/>
                <a:ext cx="150427" cy="150427"/>
                <a:chOff x="0" y="0"/>
                <a:chExt cx="150426" cy="150426"/>
              </a:xfrm>
            </p:grpSpPr>
            <p:sp>
              <p:nvSpPr>
                <p:cNvPr id="628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29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grpSp>
            <p:nvGrpSpPr>
              <p:cNvPr id="633" name="Group"/>
              <p:cNvGrpSpPr/>
              <p:nvPr/>
            </p:nvGrpSpPr>
            <p:grpSpPr>
              <a:xfrm>
                <a:off x="3641596" y="2839574"/>
                <a:ext cx="150427" cy="150428"/>
                <a:chOff x="0" y="0"/>
                <a:chExt cx="150426" cy="150426"/>
              </a:xfrm>
            </p:grpSpPr>
            <p:sp>
              <p:nvSpPr>
                <p:cNvPr id="631" name="Line"/>
                <p:cNvSpPr/>
                <p:nvPr/>
              </p:nvSpPr>
              <p:spPr>
                <a:xfrm>
                  <a:off x="0" y="75213"/>
                  <a:ext cx="150427" cy="1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 flipV="1">
                  <a:off x="81417" y="-1"/>
                  <a:ext cx="1" cy="150428"/>
                </a:xfrm>
                <a:prstGeom prst="line">
                  <a:avLst/>
                </a:prstGeom>
                <a:noFill/>
                <a:ln w="63500" cap="flat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200"/>
                  </a:pPr>
                  <a:endParaRPr/>
                </a:p>
              </p:txBody>
            </p:sp>
          </p:grpSp>
          <p:sp>
            <p:nvSpPr>
              <p:cNvPr id="634" name="Line"/>
              <p:cNvSpPr/>
              <p:nvPr/>
            </p:nvSpPr>
            <p:spPr>
              <a:xfrm flipV="1">
                <a:off x="-1" y="0"/>
                <a:ext cx="2" cy="4205267"/>
              </a:xfrm>
              <a:prstGeom prst="line">
                <a:avLst/>
              </a:prstGeom>
              <a:noFill/>
              <a:ln w="381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35" name="Line"/>
              <p:cNvSpPr/>
              <p:nvPr/>
            </p:nvSpPr>
            <p:spPr>
              <a:xfrm>
                <a:off x="-5731" y="4223553"/>
                <a:ext cx="4416531" cy="1"/>
              </a:xfrm>
              <a:prstGeom prst="line">
                <a:avLst/>
              </a:prstGeom>
              <a:noFill/>
              <a:ln w="381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637" name="Line"/>
            <p:cNvSpPr/>
            <p:nvPr/>
          </p:nvSpPr>
          <p:spPr>
            <a:xfrm flipV="1">
              <a:off x="3025014" y="108818"/>
              <a:ext cx="1" cy="4223555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grpSp>
          <p:nvGrpSpPr>
            <p:cNvPr id="640" name="Group"/>
            <p:cNvGrpSpPr/>
            <p:nvPr/>
          </p:nvGrpSpPr>
          <p:grpSpPr>
            <a:xfrm>
              <a:off x="306388" y="34647"/>
              <a:ext cx="4673614" cy="4712157"/>
              <a:chOff x="372423" y="-1916331"/>
              <a:chExt cx="4673613" cy="4712156"/>
            </a:xfrm>
          </p:grpSpPr>
          <p:sp>
            <p:nvSpPr>
              <p:cNvPr id="638" name="Age"/>
              <p:cNvSpPr txBox="1"/>
              <p:nvPr/>
            </p:nvSpPr>
            <p:spPr>
              <a:xfrm>
                <a:off x="372423" y="-1916332"/>
                <a:ext cx="492481" cy="4653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800" b="1"/>
                </a:lvl1pPr>
              </a:lstStyle>
              <a:p>
                <a:r>
                  <a:t>Age</a:t>
                </a:r>
              </a:p>
            </p:txBody>
          </p:sp>
          <p:sp>
            <p:nvSpPr>
              <p:cNvPr id="639" name="Balance"/>
              <p:cNvSpPr txBox="1"/>
              <p:nvPr/>
            </p:nvSpPr>
            <p:spPr>
              <a:xfrm>
                <a:off x="4107142" y="2397261"/>
                <a:ext cx="938896" cy="3985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 b="1"/>
                </a:lvl1pPr>
              </a:lstStyle>
              <a:p>
                <a:r>
                  <a:t>Balance</a:t>
                </a:r>
              </a:p>
            </p:txBody>
          </p:sp>
        </p:grpSp>
        <p:sp>
          <p:nvSpPr>
            <p:cNvPr id="641" name="50k"/>
            <p:cNvSpPr txBox="1"/>
            <p:nvPr/>
          </p:nvSpPr>
          <p:spPr>
            <a:xfrm>
              <a:off x="2773375" y="4301469"/>
              <a:ext cx="543309" cy="4688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50k</a:t>
              </a:r>
            </a:p>
          </p:txBody>
        </p:sp>
        <p:grpSp>
          <p:nvGrpSpPr>
            <p:cNvPr id="644" name="Group"/>
            <p:cNvGrpSpPr/>
            <p:nvPr/>
          </p:nvGrpSpPr>
          <p:grpSpPr>
            <a:xfrm>
              <a:off x="300436" y="1222783"/>
              <a:ext cx="2727442" cy="468898"/>
              <a:chOff x="-128126" y="0"/>
              <a:chExt cx="2727440" cy="468897"/>
            </a:xfrm>
          </p:grpSpPr>
          <p:sp>
            <p:nvSpPr>
              <p:cNvPr id="642" name="Line"/>
              <p:cNvSpPr/>
              <p:nvPr/>
            </p:nvSpPr>
            <p:spPr>
              <a:xfrm>
                <a:off x="452307" y="234448"/>
                <a:ext cx="2147008" cy="1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3" name="50"/>
              <p:cNvSpPr txBox="1"/>
              <p:nvPr/>
            </p:nvSpPr>
            <p:spPr>
              <a:xfrm>
                <a:off x="-128127" y="0"/>
                <a:ext cx="514968" cy="4688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50</a:t>
                </a:r>
              </a:p>
            </p:txBody>
          </p:sp>
        </p:grpSp>
        <p:grpSp>
          <p:nvGrpSpPr>
            <p:cNvPr id="647" name="Group"/>
            <p:cNvGrpSpPr/>
            <p:nvPr/>
          </p:nvGrpSpPr>
          <p:grpSpPr>
            <a:xfrm>
              <a:off x="281665" y="1824267"/>
              <a:ext cx="4899532" cy="468899"/>
              <a:chOff x="-2300216" y="0"/>
              <a:chExt cx="4899530" cy="468897"/>
            </a:xfrm>
          </p:grpSpPr>
          <p:sp>
            <p:nvSpPr>
              <p:cNvPr id="645" name="Line"/>
              <p:cNvSpPr/>
              <p:nvPr/>
            </p:nvSpPr>
            <p:spPr>
              <a:xfrm>
                <a:off x="452307" y="234448"/>
                <a:ext cx="2147008" cy="1"/>
              </a:xfrm>
              <a:prstGeom prst="line">
                <a:avLst/>
              </a:prstGeom>
              <a:noFill/>
              <a:ln w="50800" cap="flat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  <a:custDash>
                  <a:ds d="600000" sp="6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46" name="40"/>
              <p:cNvSpPr txBox="1"/>
              <p:nvPr/>
            </p:nvSpPr>
            <p:spPr>
              <a:xfrm>
                <a:off x="-2300217" y="0"/>
                <a:ext cx="502155" cy="4688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40</a:t>
                </a:r>
              </a:p>
            </p:txBody>
          </p:sp>
        </p:grpSp>
        <p:sp>
          <p:nvSpPr>
            <p:cNvPr id="648" name="Rectangle"/>
            <p:cNvSpPr/>
            <p:nvPr/>
          </p:nvSpPr>
          <p:spPr>
            <a:xfrm>
              <a:off x="861378" y="1472594"/>
              <a:ext cx="2147008" cy="2869067"/>
            </a:xfrm>
            <a:prstGeom prst="rect">
              <a:avLst/>
            </a:prstGeom>
            <a:solidFill>
              <a:schemeClr val="accent3">
                <a:hueOff val="-72299"/>
                <a:satOff val="19597"/>
                <a:lumOff val="11238"/>
                <a:alpha val="699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49" name="Balance &lt; 50,00…"/>
            <p:cNvSpPr txBox="1"/>
            <p:nvPr/>
          </p:nvSpPr>
          <p:spPr>
            <a:xfrm>
              <a:off x="860315" y="2367895"/>
              <a:ext cx="1954913" cy="1565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100"/>
              </a:pPr>
              <a:r>
                <a:t>Balance &lt; 50,00</a:t>
              </a:r>
            </a:p>
            <a:p>
              <a:pPr>
                <a:defRPr sz="2100"/>
              </a:pPr>
              <a:r>
                <a:t>And</a:t>
              </a:r>
            </a:p>
            <a:p>
              <a:pPr>
                <a:defRPr sz="2100"/>
              </a:pPr>
              <a:r>
                <a:t>Age &lt; 50</a:t>
              </a:r>
            </a:p>
          </p:txBody>
        </p:sp>
        <p:grpSp>
          <p:nvGrpSpPr>
            <p:cNvPr id="652" name="Group"/>
            <p:cNvGrpSpPr/>
            <p:nvPr/>
          </p:nvGrpSpPr>
          <p:grpSpPr>
            <a:xfrm>
              <a:off x="3000914" y="2062874"/>
              <a:ext cx="2147008" cy="2271885"/>
              <a:chOff x="0" y="0"/>
              <a:chExt cx="2147006" cy="2271884"/>
            </a:xfrm>
          </p:grpSpPr>
          <p:sp>
            <p:nvSpPr>
              <p:cNvPr id="650" name="Rectangle"/>
              <p:cNvSpPr/>
              <p:nvPr/>
            </p:nvSpPr>
            <p:spPr>
              <a:xfrm>
                <a:off x="0" y="0"/>
                <a:ext cx="2147007" cy="2271885"/>
              </a:xfrm>
              <a:prstGeom prst="rect">
                <a:avLst/>
              </a:prstGeom>
              <a:solidFill>
                <a:schemeClr val="accent2">
                  <a:hueOff val="-602737"/>
                  <a:satOff val="7170"/>
                  <a:lumOff val="14117"/>
                  <a:alpha val="699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1" name="Balance≥50,000…"/>
              <p:cNvSpPr txBox="1"/>
              <p:nvPr/>
            </p:nvSpPr>
            <p:spPr>
              <a:xfrm>
                <a:off x="86845" y="431609"/>
                <a:ext cx="1997141" cy="14884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100"/>
                </a:pPr>
                <a:r>
                  <a:t>Balance≥50,000</a:t>
                </a:r>
              </a:p>
              <a:p>
                <a:pPr>
                  <a:defRPr sz="2100"/>
                </a:pPr>
                <a:r>
                  <a:t>And</a:t>
                </a:r>
              </a:p>
              <a:p>
                <a:pPr>
                  <a:defRPr sz="2100"/>
                </a:pPr>
                <a:r>
                  <a:t>Age&lt;40</a:t>
                </a:r>
              </a:p>
            </p:txBody>
          </p:sp>
        </p:grpSp>
        <p:grpSp>
          <p:nvGrpSpPr>
            <p:cNvPr id="655" name="Group"/>
            <p:cNvGrpSpPr/>
            <p:nvPr/>
          </p:nvGrpSpPr>
          <p:grpSpPr>
            <a:xfrm>
              <a:off x="861378" y="19935"/>
              <a:ext cx="2147008" cy="1551582"/>
              <a:chOff x="0" y="816020"/>
              <a:chExt cx="2147006" cy="1551581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0" y="816020"/>
                <a:ext cx="2147007" cy="1455865"/>
              </a:xfrm>
              <a:prstGeom prst="rect">
                <a:avLst/>
              </a:prstGeom>
              <a:solidFill>
                <a:schemeClr val="accent2">
                  <a:hueOff val="-602737"/>
                  <a:satOff val="7170"/>
                  <a:lumOff val="14117"/>
                  <a:alpha val="6993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54" name="Balance&lt;50,000…"/>
              <p:cNvSpPr txBox="1"/>
              <p:nvPr/>
            </p:nvSpPr>
            <p:spPr>
              <a:xfrm>
                <a:off x="157590" y="840695"/>
                <a:ext cx="1831827" cy="1526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000"/>
                </a:pPr>
                <a:r>
                  <a:t>Balance&lt;50,000</a:t>
                </a:r>
              </a:p>
              <a:p>
                <a:pPr>
                  <a:defRPr sz="2000"/>
                </a:pPr>
                <a:r>
                  <a:t>And</a:t>
                </a:r>
              </a:p>
              <a:p>
                <a:pPr>
                  <a:defRPr sz="2000"/>
                </a:pPr>
                <a:r>
                  <a:t>Age≥50</a:t>
                </a:r>
              </a:p>
            </p:txBody>
          </p:sp>
        </p:grpSp>
        <p:sp>
          <p:nvSpPr>
            <p:cNvPr id="656" name="Rectangle"/>
            <p:cNvSpPr/>
            <p:nvPr/>
          </p:nvSpPr>
          <p:spPr>
            <a:xfrm>
              <a:off x="3000914" y="22699"/>
              <a:ext cx="2147008" cy="2005842"/>
            </a:xfrm>
            <a:prstGeom prst="rect">
              <a:avLst/>
            </a:prstGeom>
            <a:solidFill>
              <a:schemeClr val="accent3">
                <a:hueOff val="-72299"/>
                <a:satOff val="19597"/>
                <a:lumOff val="11238"/>
                <a:alpha val="6993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657" name="Balance≥50,000…"/>
            <p:cNvSpPr txBox="1"/>
            <p:nvPr/>
          </p:nvSpPr>
          <p:spPr>
            <a:xfrm>
              <a:off x="3010208" y="486387"/>
              <a:ext cx="2150892" cy="1360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100"/>
              </a:pPr>
              <a:r>
                <a:t>Balance≥50,000</a:t>
              </a:r>
            </a:p>
            <a:p>
              <a:pPr>
                <a:defRPr sz="2100"/>
              </a:pPr>
              <a:r>
                <a:t>And</a:t>
              </a:r>
            </a:p>
            <a:p>
              <a:pPr>
                <a:defRPr sz="2100"/>
              </a:pPr>
              <a:r>
                <a:t>Age≥40</a:t>
              </a:r>
            </a:p>
          </p:txBody>
        </p:sp>
      </p:grpSp>
      <p:pic>
        <p:nvPicPr>
          <p:cNvPr id="659" name="Screenshot 2016-09-06 20.41.05.png" descr="Screenshot 2016-09-06 20.41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9419" y="5774368"/>
            <a:ext cx="5252803" cy="3632573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Rectangle"/>
          <p:cNvSpPr/>
          <p:nvPr/>
        </p:nvSpPr>
        <p:spPr>
          <a:xfrm>
            <a:off x="319539" y="2922601"/>
            <a:ext cx="7422763" cy="570517"/>
          </a:xfrm>
          <a:prstGeom prst="rect">
            <a:avLst/>
          </a:prstGeom>
          <a:ln w="50800">
            <a:solidFill>
              <a:schemeClr val="accent5">
                <a:hueOff val="-375889"/>
                <a:satOff val="-9195"/>
                <a:lumOff val="-14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1" name="Rectangle"/>
          <p:cNvSpPr/>
          <p:nvPr/>
        </p:nvSpPr>
        <p:spPr>
          <a:xfrm>
            <a:off x="8313482" y="4212268"/>
            <a:ext cx="2195218" cy="2929264"/>
          </a:xfrm>
          <a:prstGeom prst="rect">
            <a:avLst/>
          </a:prstGeom>
          <a:ln w="50800">
            <a:solidFill>
              <a:schemeClr val="accent5">
                <a:hueOff val="-375889"/>
                <a:satOff val="-9195"/>
                <a:lumOff val="-14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62" name="Rectangle"/>
          <p:cNvSpPr/>
          <p:nvPr/>
        </p:nvSpPr>
        <p:spPr>
          <a:xfrm rot="19115803">
            <a:off x="4869404" y="5758891"/>
            <a:ext cx="703031" cy="3870984"/>
          </a:xfrm>
          <a:prstGeom prst="rect">
            <a:avLst/>
          </a:prstGeom>
          <a:ln w="50800">
            <a:solidFill>
              <a:schemeClr val="accent5">
                <a:hueOff val="-375889"/>
                <a:satOff val="-9195"/>
                <a:lumOff val="-1490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48621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animBg="1" advAuto="0"/>
      <p:bldP spid="660" grpId="0" animBg="1" advAuto="0"/>
      <p:bldP spid="661" grpId="0" animBg="1" advAuto="0"/>
      <p:bldP spid="66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</a:t>
            </a:r>
          </a:p>
        </p:txBody>
      </p:sp>
      <p:sp>
        <p:nvSpPr>
          <p:cNvPr id="525" name="Supervised segmentation…"/>
          <p:cNvSpPr txBox="1">
            <a:spLocks noGrp="1"/>
          </p:cNvSpPr>
          <p:nvPr>
            <p:ph type="body" sz="half" idx="1"/>
          </p:nvPr>
        </p:nvSpPr>
        <p:spPr>
          <a:xfrm>
            <a:off x="508000" y="2324100"/>
            <a:ext cx="11988800" cy="3264518"/>
          </a:xfrm>
          <a:prstGeom prst="rect">
            <a:avLst/>
          </a:prstGeom>
        </p:spPr>
        <p:txBody>
          <a:bodyPr/>
          <a:lstStyle/>
          <a:p>
            <a:pPr marL="380618" indent="-380618" defTabSz="473201">
              <a:spcBef>
                <a:spcPts val="1900"/>
              </a:spcBef>
              <a:defRPr sz="2916"/>
            </a:pPr>
            <a:r>
              <a:t>Supervised segmentation</a:t>
            </a:r>
          </a:p>
          <a:p>
            <a:pPr marL="380618" indent="-380618" defTabSz="473201">
              <a:spcBef>
                <a:spcPts val="1900"/>
              </a:spcBef>
              <a:defRPr sz="2916"/>
            </a:pPr>
            <a:r>
              <a:t>Using </a:t>
            </a:r>
            <a:r>
              <a:rPr i="1"/>
              <a:t>informative</a:t>
            </a:r>
            <a:r>
              <a:t> attributes to segment a population into groups with similar </a:t>
            </a:r>
            <a:r>
              <a:rPr i="1"/>
              <a:t>outcome/target</a:t>
            </a:r>
          </a:p>
          <a:p>
            <a:pPr marL="761237" lvl="1" indent="-380618" defTabSz="473201">
              <a:spcBef>
                <a:spcPts val="1900"/>
              </a:spcBef>
              <a:buChar char="-"/>
              <a:defRPr sz="2916"/>
            </a:pPr>
            <a:r>
              <a:rPr i="1"/>
              <a:t>information is a quantity that reduces uncertainty (in the outcome)</a:t>
            </a:r>
          </a:p>
          <a:p>
            <a:pPr marL="380618" indent="-380618" defTabSz="473201">
              <a:spcBef>
                <a:spcPts val="1900"/>
              </a:spcBef>
              <a:defRPr sz="2916"/>
            </a:pPr>
            <a:r>
              <a:t>We want to choose attributes that make the group </a:t>
            </a:r>
            <a:r>
              <a:rPr i="1"/>
              <a:t>pure</a:t>
            </a:r>
          </a:p>
        </p:txBody>
      </p:sp>
      <p:grpSp>
        <p:nvGrpSpPr>
          <p:cNvPr id="528" name="Group"/>
          <p:cNvGrpSpPr/>
          <p:nvPr/>
        </p:nvGrpSpPr>
        <p:grpSpPr>
          <a:xfrm>
            <a:off x="9270520" y="5496382"/>
            <a:ext cx="3493239" cy="1019631"/>
            <a:chOff x="0" y="169064"/>
            <a:chExt cx="3493237" cy="1019629"/>
          </a:xfrm>
        </p:grpSpPr>
        <p:sp>
          <p:nvSpPr>
            <p:cNvPr id="526" name="certain in the outcome"/>
            <p:cNvSpPr txBox="1"/>
            <p:nvPr/>
          </p:nvSpPr>
          <p:spPr>
            <a:xfrm>
              <a:off x="0" y="642593"/>
              <a:ext cx="3493238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>
                  <a:solidFill>
                    <a:schemeClr val="accent1">
                      <a:hueOff val="369194"/>
                      <a:satOff val="6343"/>
                      <a:lumOff val="-13963"/>
                    </a:schemeClr>
                  </a:solidFill>
                </a:defRPr>
              </a:lvl1pPr>
            </a:lstStyle>
            <a:p>
              <a:r>
                <a:t>certain in the outcome</a:t>
              </a:r>
            </a:p>
          </p:txBody>
        </p:sp>
        <p:sp>
          <p:nvSpPr>
            <p:cNvPr id="527" name="Line"/>
            <p:cNvSpPr/>
            <p:nvPr/>
          </p:nvSpPr>
          <p:spPr>
            <a:xfrm flipH="1" flipV="1">
              <a:off x="93360" y="169064"/>
              <a:ext cx="493891" cy="49389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30" name="Selecting Informative Attributes:…"/>
          <p:cNvSpPr txBox="1"/>
          <p:nvPr/>
        </p:nvSpPr>
        <p:spPr>
          <a:xfrm>
            <a:off x="508000" y="5987354"/>
            <a:ext cx="11988800" cy="2737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62984" indent="-362984" algn="l" defTabSz="455675">
              <a:spcBef>
                <a:spcPts val="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64"/>
            </a:pPr>
            <a:r>
              <a:t>Selecting Informative Attributes:</a:t>
            </a:r>
          </a:p>
          <a:p>
            <a:pPr marL="729506" lvl="1" indent="-362984" algn="l" defTabSz="455675">
              <a:spcBef>
                <a:spcPts val="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64"/>
            </a:pPr>
            <a:r>
              <a:t>How can we judge whether a variable is informative  about the target? </a:t>
            </a:r>
          </a:p>
          <a:p>
            <a:pPr marL="729506" lvl="1" indent="-362984" algn="l" defTabSz="455675">
              <a:spcBef>
                <a:spcPts val="700"/>
              </a:spcBef>
              <a:buClr>
                <a:srgbClr val="929292"/>
              </a:buClr>
              <a:buSzPct val="60000"/>
              <a:buFont typeface="Zapf Dingbats"/>
              <a:buChar char="❖"/>
              <a:defRPr sz="2964"/>
            </a:pPr>
            <a:r>
              <a:t>How can we obtain a selection of the more informative variables with respect to predicting the value of the target?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1" build="p" animBg="1" advAuto="0"/>
      <p:bldP spid="528" grpId="2" animBg="1" advAuto="0"/>
      <p:bldP spid="530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robability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Probability Estimation</a:t>
            </a:r>
          </a:p>
        </p:txBody>
      </p:sp>
      <p:sp>
        <p:nvSpPr>
          <p:cNvPr id="667" name="Frequency-based estimate…"/>
          <p:cNvSpPr txBox="1">
            <a:spLocks noGrp="1"/>
          </p:cNvSpPr>
          <p:nvPr>
            <p:ph type="body" idx="1"/>
          </p:nvPr>
        </p:nvSpPr>
        <p:spPr>
          <a:xfrm>
            <a:off x="508000" y="2489200"/>
            <a:ext cx="11988800" cy="562193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 defTabSz="560831">
              <a:spcBef>
                <a:spcPts val="2300"/>
              </a:spcBef>
              <a:buSzTx/>
              <a:buNone/>
              <a:defRPr sz="3455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Frequency-based estimate</a:t>
            </a:r>
          </a:p>
          <a:p>
            <a:pPr marL="451104" indent="-451104" defTabSz="560831">
              <a:spcBef>
                <a:spcPts val="2300"/>
              </a:spcBef>
              <a:defRPr sz="3455"/>
            </a:pPr>
            <a:r>
              <a:t>If a leaf contains n positive instances and m negative instances, the probability of any new instance being positive may be estimated as</a:t>
            </a:r>
          </a:p>
          <a:p>
            <a:pPr marL="0" indent="0" defTabSz="560831">
              <a:spcBef>
                <a:spcPts val="2300"/>
              </a:spcBef>
              <a:buSzTx/>
              <a:buNone/>
              <a:defRPr sz="3455"/>
            </a:pPr>
            <a:r>
              <a:t> </a:t>
            </a:r>
          </a:p>
          <a:p>
            <a:pPr marL="451104" indent="-451104" defTabSz="560831">
              <a:spcBef>
                <a:spcPts val="4200"/>
              </a:spcBef>
              <a:defRPr sz="3455"/>
            </a:pPr>
            <a:r>
              <a:t>Overly optimistic</a:t>
            </a:r>
          </a:p>
          <a:p>
            <a:pPr marL="451104" indent="-451104" defTabSz="560831">
              <a:spcBef>
                <a:spcPts val="2300"/>
              </a:spcBef>
              <a:defRPr sz="3455"/>
            </a:pPr>
            <a:r>
              <a:t>Example: (2 positive, 0 negative) vs (20 positive, 0 negative)</a:t>
            </a:r>
          </a:p>
        </p:txBody>
      </p:sp>
      <p:sp>
        <p:nvSpPr>
          <p:cNvPr id="6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8813800"/>
            <a:ext cx="342901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9851" y="5458691"/>
            <a:ext cx="2705101" cy="8763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226543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 build="p" bldLvl="5" animBg="1" advAuto="0"/>
      <p:bldP spid="669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robability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Probability Estimation</a:t>
            </a:r>
          </a:p>
        </p:txBody>
      </p:sp>
      <p:sp>
        <p:nvSpPr>
          <p:cNvPr id="674" name="Laplace Correction…"/>
          <p:cNvSpPr txBox="1">
            <a:spLocks noGrp="1"/>
          </p:cNvSpPr>
          <p:nvPr>
            <p:ph type="body" sz="quarter" idx="1"/>
          </p:nvPr>
        </p:nvSpPr>
        <p:spPr>
          <a:xfrm>
            <a:off x="508000" y="2178050"/>
            <a:ext cx="11988800" cy="1591286"/>
          </a:xfrm>
          <a:prstGeom prst="rect">
            <a:avLst/>
          </a:prstGeom>
        </p:spPr>
        <p:txBody>
          <a:bodyPr/>
          <a:lstStyle/>
          <a:p>
            <a:pPr marL="0" indent="0" algn="ctr" defTabSz="438150">
              <a:spcBef>
                <a:spcPts val="1800"/>
              </a:spcBef>
              <a:buSzTx/>
              <a:buNone/>
              <a:defRPr sz="2700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Laplace Correction</a:t>
            </a:r>
          </a:p>
          <a:p>
            <a:pPr marL="352425" indent="-352425" defTabSz="438150">
              <a:spcBef>
                <a:spcPts val="900"/>
              </a:spcBef>
              <a:defRPr sz="2700"/>
            </a:pPr>
            <a:r>
              <a:t>If a leaf contains n positive instances and m negative instances, the probability of any new instance being positive may be estimated as</a:t>
            </a:r>
          </a:p>
        </p:txBody>
      </p:sp>
      <p:sp>
        <p:nvSpPr>
          <p:cNvPr id="6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6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7252" y="3883478"/>
            <a:ext cx="3098801" cy="876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Screenshot 2016-09-06 21.48.13.png" descr="Screenshot 2016-09-06 21.48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3270" y="4873921"/>
            <a:ext cx="6147066" cy="4468612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If K class: denominator becomes #of examples in the node + K…"/>
          <p:cNvSpPr txBox="1"/>
          <p:nvPr/>
        </p:nvSpPr>
        <p:spPr>
          <a:xfrm>
            <a:off x="491850" y="4944383"/>
            <a:ext cx="6046909" cy="298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800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pPr>
            <a:r>
              <a:t>If K class: denominator becomes #of examples in the node + K</a:t>
            </a:r>
          </a:p>
          <a:p>
            <a:pPr marL="469900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800"/>
            </a:pPr>
            <a:r>
              <a:t>Example: </a:t>
            </a:r>
          </a:p>
          <a:p>
            <a:pPr marL="939800" lvl="1" indent="-469900" algn="l">
              <a:spcBef>
                <a:spcPts val="1200"/>
              </a:spcBef>
              <a:buClr>
                <a:srgbClr val="929292"/>
              </a:buClr>
              <a:buSzPct val="60000"/>
              <a:buFont typeface="Zapf Dingbats"/>
              <a:buChar char="❖"/>
              <a:defRPr sz="2600"/>
            </a:pPr>
            <a:r>
              <a:t>(2 positive, 0 negative) </a:t>
            </a:r>
          </a:p>
          <a:p>
            <a:pPr marL="939800" lvl="1" indent="-469900" algn="l">
              <a:spcBef>
                <a:spcPts val="1200"/>
              </a:spcBef>
              <a:buClr>
                <a:srgbClr val="929292"/>
              </a:buClr>
              <a:buSzPct val="60000"/>
              <a:buFont typeface="Zapf Dingbats"/>
              <a:buChar char="❖"/>
              <a:defRPr sz="2600"/>
            </a:pPr>
            <a:r>
              <a:t>(20 positive, 0 negative)</a:t>
            </a:r>
          </a:p>
        </p:txBody>
      </p:sp>
      <p:grpSp>
        <p:nvGrpSpPr>
          <p:cNvPr id="681" name="Group"/>
          <p:cNvGrpSpPr/>
          <p:nvPr/>
        </p:nvGrpSpPr>
        <p:grpSpPr>
          <a:xfrm>
            <a:off x="5727711" y="6717689"/>
            <a:ext cx="647701" cy="1245800"/>
            <a:chOff x="-106347" y="835588"/>
            <a:chExt cx="647700" cy="1245799"/>
          </a:xfrm>
        </p:grpSpPr>
        <p:sp>
          <p:nvSpPr>
            <p:cNvPr id="679" name="0.75"/>
            <p:cNvSpPr txBox="1"/>
            <p:nvPr/>
          </p:nvSpPr>
          <p:spPr>
            <a:xfrm>
              <a:off x="-106348" y="835588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0.75</a:t>
              </a:r>
            </a:p>
          </p:txBody>
        </p:sp>
        <p:sp>
          <p:nvSpPr>
            <p:cNvPr id="680" name="0.95"/>
            <p:cNvSpPr txBox="1"/>
            <p:nvPr/>
          </p:nvSpPr>
          <p:spPr>
            <a:xfrm>
              <a:off x="-106348" y="157338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0.95</a:t>
              </a:r>
            </a:p>
          </p:txBody>
        </p:sp>
      </p:grpSp>
      <p:grpSp>
        <p:nvGrpSpPr>
          <p:cNvPr id="684" name="Group"/>
          <p:cNvGrpSpPr/>
          <p:nvPr/>
        </p:nvGrpSpPr>
        <p:grpSpPr>
          <a:xfrm>
            <a:off x="8059600" y="6465206"/>
            <a:ext cx="2504205" cy="1019380"/>
            <a:chOff x="0" y="0"/>
            <a:chExt cx="2504204" cy="1019378"/>
          </a:xfrm>
        </p:grpSpPr>
        <p:sp>
          <p:nvSpPr>
            <p:cNvPr id="682" name="frequency based"/>
            <p:cNvSpPr txBox="1"/>
            <p:nvPr/>
          </p:nvSpPr>
          <p:spPr>
            <a:xfrm>
              <a:off x="0" y="-1"/>
              <a:ext cx="231814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frequency based</a:t>
              </a:r>
            </a:p>
          </p:txBody>
        </p:sp>
        <p:sp>
          <p:nvSpPr>
            <p:cNvPr id="683" name="laplace correction"/>
            <p:cNvSpPr txBox="1"/>
            <p:nvPr/>
          </p:nvSpPr>
          <p:spPr>
            <a:xfrm>
              <a:off x="16691" y="511378"/>
              <a:ext cx="248751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3">
                      <a:hueOff val="708446"/>
                      <a:satOff val="-4821"/>
                      <a:lumOff val="-14251"/>
                    </a:schemeClr>
                  </a:solidFill>
                </a:defRPr>
              </a:lvl1pPr>
            </a:lstStyle>
            <a:p>
              <a:r>
                <a:t>laplace correction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45555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 animBg="1" advAuto="0"/>
      <p:bldP spid="678" grpId="0" animBg="1" advAuto="0"/>
      <p:bldP spid="681" grpId="0" animBg="1" advAuto="0"/>
      <p:bldP spid="684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ract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Practice</a:t>
            </a:r>
          </a:p>
        </p:txBody>
      </p:sp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688" name="Circle"/>
          <p:cNvSpPr/>
          <p:nvPr/>
        </p:nvSpPr>
        <p:spPr>
          <a:xfrm>
            <a:off x="6172035" y="3918151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689" name="Line"/>
          <p:cNvSpPr/>
          <p:nvPr/>
        </p:nvSpPr>
        <p:spPr>
          <a:xfrm flipH="1">
            <a:off x="5389099" y="4614409"/>
            <a:ext cx="944761" cy="94476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0" name="Line"/>
          <p:cNvSpPr/>
          <p:nvPr/>
        </p:nvSpPr>
        <p:spPr>
          <a:xfrm>
            <a:off x="6858065" y="4530166"/>
            <a:ext cx="854103" cy="111191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4945594" y="5575127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692" name="Circle"/>
          <p:cNvSpPr/>
          <p:nvPr/>
        </p:nvSpPr>
        <p:spPr>
          <a:xfrm>
            <a:off x="7602940" y="5575127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>
            <a:off x="4232939" y="6297646"/>
            <a:ext cx="918615" cy="1408915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>
            <a:off x="7207440" y="6297646"/>
            <a:ext cx="556411" cy="1406420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5" name="Line"/>
          <p:cNvSpPr/>
          <p:nvPr/>
        </p:nvSpPr>
        <p:spPr>
          <a:xfrm>
            <a:off x="5544396" y="6295406"/>
            <a:ext cx="539678" cy="1410964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6" name="Line"/>
          <p:cNvSpPr/>
          <p:nvPr/>
        </p:nvSpPr>
        <p:spPr>
          <a:xfrm>
            <a:off x="8216453" y="6295422"/>
            <a:ext cx="539678" cy="1410964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97" name="Circle"/>
          <p:cNvSpPr/>
          <p:nvPr/>
        </p:nvSpPr>
        <p:spPr>
          <a:xfrm>
            <a:off x="3675020" y="7673443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5640934" y="7673443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699" name="Circle"/>
          <p:cNvSpPr/>
          <p:nvPr/>
        </p:nvSpPr>
        <p:spPr>
          <a:xfrm>
            <a:off x="6881676" y="7673443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00" name="Circle"/>
          <p:cNvSpPr/>
          <p:nvPr/>
        </p:nvSpPr>
        <p:spPr>
          <a:xfrm>
            <a:off x="8427897" y="7673443"/>
            <a:ext cx="762001" cy="7620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01" name="3 Yes…"/>
          <p:cNvSpPr txBox="1"/>
          <p:nvPr/>
        </p:nvSpPr>
        <p:spPr>
          <a:xfrm>
            <a:off x="2486479" y="7394043"/>
            <a:ext cx="126771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 Yes</a:t>
            </a:r>
          </a:p>
          <a:p>
            <a:r>
              <a:t>5 No</a:t>
            </a:r>
          </a:p>
          <a:p>
            <a:r>
              <a:t>7 Maybe</a:t>
            </a:r>
          </a:p>
        </p:txBody>
      </p:sp>
      <p:sp>
        <p:nvSpPr>
          <p:cNvPr id="702" name="3 Yes…"/>
          <p:cNvSpPr txBox="1"/>
          <p:nvPr/>
        </p:nvSpPr>
        <p:spPr>
          <a:xfrm>
            <a:off x="9330426" y="7673443"/>
            <a:ext cx="86424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 Yes</a:t>
            </a:r>
          </a:p>
          <a:p>
            <a:r>
              <a:t>4 No</a:t>
            </a:r>
          </a:p>
        </p:txBody>
      </p:sp>
      <p:sp>
        <p:nvSpPr>
          <p:cNvPr id="703" name="The labels are {Yes, No, Maybe}. What is the probability of getting Yes in the two leaves respectively using Laplace correction?"/>
          <p:cNvSpPr txBox="1"/>
          <p:nvPr/>
        </p:nvSpPr>
        <p:spPr>
          <a:xfrm>
            <a:off x="526583" y="2293312"/>
            <a:ext cx="1195163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/>
            </a:lvl1pPr>
          </a:lstStyle>
          <a:p>
            <a:r>
              <a:t>The labels are {Yes, No, Maybe}. What is the probability of getting Yes in the two leaves respectively using Laplace correction?</a:t>
            </a:r>
          </a:p>
        </p:txBody>
      </p:sp>
      <p:sp>
        <p:nvSpPr>
          <p:cNvPr id="704" name="p(YES) = (3+1)/(3 + 5 + 7 +3)"/>
          <p:cNvSpPr txBox="1"/>
          <p:nvPr/>
        </p:nvSpPr>
        <p:spPr>
          <a:xfrm>
            <a:off x="555236" y="4592371"/>
            <a:ext cx="401196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p(YES) = (3+1)/(3 + 5 + 7 +3)</a:t>
            </a:r>
          </a:p>
        </p:txBody>
      </p:sp>
      <p:sp>
        <p:nvSpPr>
          <p:cNvPr id="705" name="p(YES) = (3+1)/(3+4+3)"/>
          <p:cNvSpPr txBox="1"/>
          <p:nvPr/>
        </p:nvSpPr>
        <p:spPr>
          <a:xfrm>
            <a:off x="9105806" y="6290869"/>
            <a:ext cx="329386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p(YES) = (3+1)/(3+4+3)</a:t>
            </a:r>
          </a:p>
        </p:txBody>
      </p:sp>
    </p:spTree>
    <p:extLst>
      <p:ext uri="{BB962C8B-B14F-4D97-AF65-F5344CB8AC3E}">
        <p14:creationId xmlns:p14="http://schemas.microsoft.com/office/powerpoint/2010/main" val="158350375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708" name="Recursive Partition for building decision tre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Recursive Partition for building decision trees</a:t>
            </a:r>
          </a:p>
          <a:p>
            <a:r>
              <a:t>Understanding and Interpreting trees</a:t>
            </a:r>
          </a:p>
          <a:p>
            <a: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Classification And Regression Tree (CART)</a:t>
            </a:r>
          </a:p>
          <a:p>
            <a:r>
              <a:t>Demo</a:t>
            </a:r>
          </a:p>
        </p:txBody>
      </p:sp>
      <p:sp>
        <p:nvSpPr>
          <p:cNvPr id="7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022763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Decision Tre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Decision Tree Models</a:t>
            </a:r>
          </a:p>
        </p:txBody>
      </p:sp>
      <p:sp>
        <p:nvSpPr>
          <p:cNvPr id="712" name="ID3 (Iterative Dichotomiser 3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ID3 (Iterative Dichotomiser 3)</a:t>
            </a:r>
          </a:p>
          <a:p>
            <a:r>
              <a:t>C4.5 (successor of ID3)</a:t>
            </a:r>
          </a:p>
          <a:p>
            <a:r>
              <a:t>CART (Classification And Regression Tree)</a:t>
            </a:r>
          </a:p>
          <a:p>
            <a:r>
              <a:t>CHAID (CHi-squared Automatic Interaction Detector). Performs multi-level splits when computing classification trees.[11]</a:t>
            </a:r>
          </a:p>
          <a:p>
            <a:r>
              <a:t>…</a:t>
            </a:r>
          </a:p>
        </p:txBody>
      </p:sp>
      <p:sp>
        <p:nvSpPr>
          <p:cNvPr id="7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211859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lassification and Regression Tree (CAR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spcBef>
                <a:spcPts val="1300"/>
              </a:spcBef>
              <a:defRPr sz="5880"/>
            </a:lvl1pPr>
          </a:lstStyle>
          <a:p>
            <a:r>
              <a:t>Classification and Regression Tree (CART)</a:t>
            </a:r>
          </a:p>
        </p:txBody>
      </p:sp>
      <p:sp>
        <p:nvSpPr>
          <p:cNvPr id="716" name="Binary tree…"/>
          <p:cNvSpPr txBox="1">
            <a:spLocks noGrp="1"/>
          </p:cNvSpPr>
          <p:nvPr>
            <p:ph type="body" sz="quarter" idx="1"/>
          </p:nvPr>
        </p:nvSpPr>
        <p:spPr>
          <a:xfrm>
            <a:off x="508000" y="2324100"/>
            <a:ext cx="11988800" cy="1937194"/>
          </a:xfrm>
          <a:prstGeom prst="rect">
            <a:avLst/>
          </a:prstGeom>
        </p:spPr>
        <p:txBody>
          <a:bodyPr/>
          <a:lstStyle>
            <a:lvl2pPr>
              <a:spcBef>
                <a:spcPts val="1200"/>
              </a:spcBef>
            </a:lvl2pPr>
          </a:lstStyle>
          <a:p>
            <a:r>
              <a:t>Binary tree</a:t>
            </a:r>
          </a:p>
          <a:p>
            <a:pPr lvl="1"/>
            <a:r>
              <a:t>Each parent has two child nodes (Y/N)</a:t>
            </a:r>
          </a:p>
        </p:txBody>
      </p:sp>
      <p:sp>
        <p:nvSpPr>
          <p:cNvPr id="7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grpSp>
        <p:nvGrpSpPr>
          <p:cNvPr id="733" name="Group"/>
          <p:cNvGrpSpPr/>
          <p:nvPr/>
        </p:nvGrpSpPr>
        <p:grpSpPr>
          <a:xfrm>
            <a:off x="3414054" y="4660624"/>
            <a:ext cx="5790464" cy="4198345"/>
            <a:chOff x="0" y="0"/>
            <a:chExt cx="5790463" cy="4198343"/>
          </a:xfrm>
        </p:grpSpPr>
        <p:sp>
          <p:nvSpPr>
            <p:cNvPr id="718" name="Circle"/>
            <p:cNvSpPr/>
            <p:nvPr/>
          </p:nvSpPr>
          <p:spPr>
            <a:xfrm>
              <a:off x="1113066" y="0"/>
              <a:ext cx="635001" cy="635000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19" name="Circle"/>
            <p:cNvSpPr/>
            <p:nvPr/>
          </p:nvSpPr>
          <p:spPr>
            <a:xfrm>
              <a:off x="0" y="1728659"/>
              <a:ext cx="635000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0" name="Circle"/>
            <p:cNvSpPr/>
            <p:nvPr/>
          </p:nvSpPr>
          <p:spPr>
            <a:xfrm>
              <a:off x="2372819" y="1760549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1" name="Circle"/>
            <p:cNvSpPr/>
            <p:nvPr/>
          </p:nvSpPr>
          <p:spPr>
            <a:xfrm>
              <a:off x="1334680" y="3556574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2" name="Circle"/>
            <p:cNvSpPr/>
            <p:nvPr/>
          </p:nvSpPr>
          <p:spPr>
            <a:xfrm>
              <a:off x="3541622" y="3563343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3" name="Line"/>
            <p:cNvSpPr/>
            <p:nvPr/>
          </p:nvSpPr>
          <p:spPr>
            <a:xfrm flipV="1">
              <a:off x="469186" y="578263"/>
              <a:ext cx="828823" cy="120445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4" name="Line"/>
            <p:cNvSpPr/>
            <p:nvPr/>
          </p:nvSpPr>
          <p:spPr>
            <a:xfrm flipV="1">
              <a:off x="1736981" y="2365765"/>
              <a:ext cx="828824" cy="120445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5" name="Line"/>
            <p:cNvSpPr/>
            <p:nvPr/>
          </p:nvSpPr>
          <p:spPr>
            <a:xfrm flipH="1" flipV="1">
              <a:off x="1611627" y="578263"/>
              <a:ext cx="940608" cy="120386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6" name="Line"/>
            <p:cNvSpPr/>
            <p:nvPr/>
          </p:nvSpPr>
          <p:spPr>
            <a:xfrm flipH="1" flipV="1">
              <a:off x="2859456" y="2366060"/>
              <a:ext cx="940608" cy="120386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27" name="Y"/>
            <p:cNvSpPr txBox="1"/>
            <p:nvPr/>
          </p:nvSpPr>
          <p:spPr>
            <a:xfrm>
              <a:off x="330100" y="926491"/>
              <a:ext cx="317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728" name="Y"/>
            <p:cNvSpPr txBox="1"/>
            <p:nvPr/>
          </p:nvSpPr>
          <p:spPr>
            <a:xfrm>
              <a:off x="1792556" y="2629055"/>
              <a:ext cx="317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729" name="N"/>
            <p:cNvSpPr txBox="1"/>
            <p:nvPr/>
          </p:nvSpPr>
          <p:spPr>
            <a:xfrm>
              <a:off x="2186436" y="926491"/>
              <a:ext cx="36760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N</a:t>
              </a:r>
            </a:p>
          </p:txBody>
        </p:sp>
        <p:sp>
          <p:nvSpPr>
            <p:cNvPr id="730" name="N"/>
            <p:cNvSpPr txBox="1"/>
            <p:nvPr/>
          </p:nvSpPr>
          <p:spPr>
            <a:xfrm>
              <a:off x="3528922" y="2629055"/>
              <a:ext cx="36760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N</a:t>
              </a:r>
            </a:p>
          </p:txBody>
        </p:sp>
        <p:sp>
          <p:nvSpPr>
            <p:cNvPr id="731" name="Is age &gt;= 50?"/>
            <p:cNvSpPr txBox="1"/>
            <p:nvPr/>
          </p:nvSpPr>
          <p:spPr>
            <a:xfrm>
              <a:off x="1871857" y="48618"/>
              <a:ext cx="185216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Is age &gt;= 50?</a:t>
              </a:r>
            </a:p>
          </p:txBody>
        </p:sp>
        <p:sp>
          <p:nvSpPr>
            <p:cNvPr id="732" name="Is residence = rent?"/>
            <p:cNvSpPr txBox="1"/>
            <p:nvPr/>
          </p:nvSpPr>
          <p:spPr>
            <a:xfrm>
              <a:off x="3088042" y="1824049"/>
              <a:ext cx="270242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Is residence = rent?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3081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Binary Spl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Binary Splits</a:t>
            </a:r>
          </a:p>
        </p:txBody>
      </p:sp>
      <p:sp>
        <p:nvSpPr>
          <p:cNvPr id="736" name="Continuous attributes: find midpoints (or other splitting points) between successive values…"/>
          <p:cNvSpPr txBox="1">
            <a:spLocks noGrp="1"/>
          </p:cNvSpPr>
          <p:nvPr>
            <p:ph type="body" idx="1"/>
          </p:nvPr>
        </p:nvSpPr>
        <p:spPr>
          <a:xfrm>
            <a:off x="330200" y="2178050"/>
            <a:ext cx="11988800" cy="5139577"/>
          </a:xfrm>
          <a:prstGeom prst="rect">
            <a:avLst/>
          </a:prstGeom>
        </p:spPr>
        <p:txBody>
          <a:bodyPr/>
          <a:lstStyle/>
          <a:p>
            <a:pPr marL="408812" indent="-408812" defTabSz="508254">
              <a:spcBef>
                <a:spcPts val="2000"/>
              </a:spcBef>
              <a:defRPr sz="3132"/>
            </a:pPr>
            <a:r>
              <a:t>Continuous attributes: find midpoints (or other splitting points) between successive values</a:t>
            </a:r>
          </a:p>
          <a:p>
            <a:pPr marL="408812" indent="-408812" defTabSz="508254">
              <a:spcBef>
                <a:spcPts val="2000"/>
              </a:spcBef>
              <a:defRPr sz="3132"/>
            </a:pPr>
            <a:r>
              <a:t>Categorical attributes: Examine all possible ways in which the categorical can be split</a:t>
            </a:r>
          </a:p>
          <a:p>
            <a:pPr marL="817625" lvl="1" indent="-408812" defTabSz="508254">
              <a:spcBef>
                <a:spcPts val="1200"/>
              </a:spcBef>
              <a:defRPr sz="2958"/>
            </a:pPr>
            <a:r>
              <a:t>E.g., categories residence = rent, own, other can be split 3 ways</a:t>
            </a:r>
          </a:p>
          <a:p>
            <a:pPr marL="817625" lvl="1" indent="-408812" defTabSz="508254">
              <a:spcBef>
                <a:spcPts val="1200"/>
              </a:spcBef>
              <a:defRPr sz="2958"/>
            </a:pPr>
            <a:r>
              <a:t>{rent} and {own, other}</a:t>
            </a:r>
          </a:p>
          <a:p>
            <a:pPr marL="817625" lvl="1" indent="-408812" defTabSz="508254">
              <a:spcBef>
                <a:spcPts val="1200"/>
              </a:spcBef>
              <a:defRPr sz="2958"/>
            </a:pPr>
            <a:r>
              <a:t>{own} and {rent, other}</a:t>
            </a:r>
          </a:p>
          <a:p>
            <a:pPr marL="817625" lvl="1" indent="-408812" defTabSz="508254">
              <a:spcBef>
                <a:spcPts val="1200"/>
              </a:spcBef>
              <a:defRPr sz="2958"/>
            </a:pPr>
            <a:r>
              <a:t>{other} and {rent, own}</a:t>
            </a:r>
          </a:p>
        </p:txBody>
      </p:sp>
      <p:sp>
        <p:nvSpPr>
          <p:cNvPr id="7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753" name="Group"/>
          <p:cNvGrpSpPr/>
          <p:nvPr/>
        </p:nvGrpSpPr>
        <p:grpSpPr>
          <a:xfrm>
            <a:off x="6864124" y="5505548"/>
            <a:ext cx="5557813" cy="4198345"/>
            <a:chOff x="0" y="0"/>
            <a:chExt cx="5557811" cy="4198343"/>
          </a:xfrm>
        </p:grpSpPr>
        <p:sp>
          <p:nvSpPr>
            <p:cNvPr id="738" name="Circle"/>
            <p:cNvSpPr/>
            <p:nvPr/>
          </p:nvSpPr>
          <p:spPr>
            <a:xfrm>
              <a:off x="1113066" y="0"/>
              <a:ext cx="635001" cy="635000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39" name="Circle"/>
            <p:cNvSpPr/>
            <p:nvPr/>
          </p:nvSpPr>
          <p:spPr>
            <a:xfrm>
              <a:off x="0" y="1728659"/>
              <a:ext cx="635000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0" name="Circle"/>
            <p:cNvSpPr/>
            <p:nvPr/>
          </p:nvSpPr>
          <p:spPr>
            <a:xfrm>
              <a:off x="2372819" y="1760549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1" name="Circle"/>
            <p:cNvSpPr/>
            <p:nvPr/>
          </p:nvSpPr>
          <p:spPr>
            <a:xfrm>
              <a:off x="1334680" y="3556574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2" name="Circle"/>
            <p:cNvSpPr/>
            <p:nvPr/>
          </p:nvSpPr>
          <p:spPr>
            <a:xfrm>
              <a:off x="3541622" y="3563343"/>
              <a:ext cx="635001" cy="635001"/>
            </a:xfrm>
            <a:prstGeom prst="ellipse">
              <a:avLst/>
            </a:prstGeom>
            <a:solidFill>
              <a:schemeClr val="accent1">
                <a:hueOff val="-113918"/>
                <a:satOff val="19024"/>
                <a:lumOff val="19749"/>
              </a:schemeClr>
            </a:solidFill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469186" y="578263"/>
              <a:ext cx="828823" cy="120445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1736981" y="2365765"/>
              <a:ext cx="828824" cy="120445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5" name="Line"/>
            <p:cNvSpPr/>
            <p:nvPr/>
          </p:nvSpPr>
          <p:spPr>
            <a:xfrm flipH="1" flipV="1">
              <a:off x="1611627" y="578263"/>
              <a:ext cx="940608" cy="1203868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6" name="Line"/>
            <p:cNvSpPr/>
            <p:nvPr/>
          </p:nvSpPr>
          <p:spPr>
            <a:xfrm flipH="1" flipV="1">
              <a:off x="2859456" y="2366060"/>
              <a:ext cx="940608" cy="1203867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747" name="Y"/>
            <p:cNvSpPr txBox="1"/>
            <p:nvPr/>
          </p:nvSpPr>
          <p:spPr>
            <a:xfrm>
              <a:off x="330100" y="926491"/>
              <a:ext cx="317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748" name="Y"/>
            <p:cNvSpPr txBox="1"/>
            <p:nvPr/>
          </p:nvSpPr>
          <p:spPr>
            <a:xfrm>
              <a:off x="1792556" y="2629055"/>
              <a:ext cx="317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Y</a:t>
              </a:r>
            </a:p>
          </p:txBody>
        </p:sp>
        <p:sp>
          <p:nvSpPr>
            <p:cNvPr id="749" name="N"/>
            <p:cNvSpPr txBox="1"/>
            <p:nvPr/>
          </p:nvSpPr>
          <p:spPr>
            <a:xfrm>
              <a:off x="2186436" y="926491"/>
              <a:ext cx="36760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N</a:t>
              </a:r>
            </a:p>
          </p:txBody>
        </p:sp>
        <p:sp>
          <p:nvSpPr>
            <p:cNvPr id="750" name="N"/>
            <p:cNvSpPr txBox="1"/>
            <p:nvPr/>
          </p:nvSpPr>
          <p:spPr>
            <a:xfrm>
              <a:off x="3528922" y="2629055"/>
              <a:ext cx="36760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N</a:t>
              </a:r>
            </a:p>
          </p:txBody>
        </p:sp>
        <p:sp>
          <p:nvSpPr>
            <p:cNvPr id="751" name="Is age &gt;= 50?"/>
            <p:cNvSpPr txBox="1"/>
            <p:nvPr/>
          </p:nvSpPr>
          <p:spPr>
            <a:xfrm>
              <a:off x="1871857" y="48618"/>
              <a:ext cx="1852167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Is age &gt;= 50?</a:t>
              </a:r>
            </a:p>
          </p:txBody>
        </p:sp>
        <p:sp>
          <p:nvSpPr>
            <p:cNvPr id="752" name="Is residence = rent?"/>
            <p:cNvSpPr txBox="1"/>
            <p:nvPr/>
          </p:nvSpPr>
          <p:spPr>
            <a:xfrm>
              <a:off x="2855390" y="1337170"/>
              <a:ext cx="270242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Is residence = rent?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2467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0" build="p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lassification and Regression with CA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25779">
              <a:spcBef>
                <a:spcPts val="1400"/>
              </a:spcBef>
              <a:defRPr sz="6300"/>
            </a:lvl1pPr>
          </a:lstStyle>
          <a:p>
            <a:r>
              <a:t>Classification and Regression with CART</a:t>
            </a:r>
          </a:p>
        </p:txBody>
      </p:sp>
      <p:sp>
        <p:nvSpPr>
          <p:cNvPr id="756" name="Classification tree:…"/>
          <p:cNvSpPr txBox="1">
            <a:spLocks noGrp="1"/>
          </p:cNvSpPr>
          <p:nvPr>
            <p:ph type="body" idx="1"/>
          </p:nvPr>
        </p:nvSpPr>
        <p:spPr>
          <a:xfrm>
            <a:off x="508000" y="2324100"/>
            <a:ext cx="11988800" cy="6400800"/>
          </a:xfrm>
          <a:prstGeom prst="rect">
            <a:avLst/>
          </a:prstGeom>
        </p:spPr>
        <p:txBody>
          <a:bodyPr/>
          <a:lstStyle/>
          <a:p>
            <a:pPr marL="352425" indent="-352425" defTabSz="438150">
              <a:spcBef>
                <a:spcPts val="1800"/>
              </a:spcBef>
              <a:defRPr sz="2700"/>
            </a:pPr>
            <a:r>
              <a:t>Classification tree: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discrete output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Attribute selection metric: Gini index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leaf value typically set to the most common value in the leaf</a:t>
            </a:r>
          </a:p>
          <a:p>
            <a:pPr marL="352425" indent="-352425" defTabSz="438150">
              <a:spcBef>
                <a:spcPts val="1800"/>
              </a:spcBef>
              <a:defRPr sz="2700"/>
            </a:pPr>
            <a:r>
              <a:t>Regression tree: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continuous output</a:t>
            </a:r>
          </a:p>
          <a:p>
            <a:pPr marL="1057275" lvl="2" indent="-352425" defTabSz="438150">
              <a:spcBef>
                <a:spcPts val="1800"/>
              </a:spcBef>
              <a:defRPr sz="2700"/>
            </a:pPr>
            <a:r>
              <a:t>approximate </a:t>
            </a:r>
            <a:r>
              <a:rPr i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real-valued </a:t>
            </a:r>
            <a:r>
              <a:t>functions: e.g., the crime rate, the price of a house, the temperature, etc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attribute selection metric: reduced variance/standard deviation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leaf value typically set to the mean value in the leaf</a:t>
            </a:r>
          </a:p>
        </p:txBody>
      </p:sp>
      <p:sp>
        <p:nvSpPr>
          <p:cNvPr id="7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3860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ART for Predicting House Pr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CART for Predicting House Price</a:t>
            </a:r>
          </a:p>
        </p:txBody>
      </p:sp>
      <p:sp>
        <p:nvSpPr>
          <p:cNvPr id="7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761" name="Line"/>
          <p:cNvSpPr/>
          <p:nvPr/>
        </p:nvSpPr>
        <p:spPr>
          <a:xfrm>
            <a:off x="4644697" y="8754833"/>
            <a:ext cx="681306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62" name="Line"/>
          <p:cNvSpPr/>
          <p:nvPr/>
        </p:nvSpPr>
        <p:spPr>
          <a:xfrm flipV="1">
            <a:off x="4644698" y="3519500"/>
            <a:ext cx="1" cy="524803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763" name="Age"/>
          <p:cNvSpPr txBox="1"/>
          <p:nvPr/>
        </p:nvSpPr>
        <p:spPr>
          <a:xfrm>
            <a:off x="3776728" y="3067217"/>
            <a:ext cx="6668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</a:t>
            </a:r>
          </a:p>
        </p:txBody>
      </p:sp>
      <p:sp>
        <p:nvSpPr>
          <p:cNvPr id="764" name="Size"/>
          <p:cNvSpPr txBox="1"/>
          <p:nvPr/>
        </p:nvSpPr>
        <p:spPr>
          <a:xfrm>
            <a:off x="11873085" y="8500833"/>
            <a:ext cx="66139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</a:t>
            </a:r>
          </a:p>
        </p:txBody>
      </p:sp>
      <p:sp>
        <p:nvSpPr>
          <p:cNvPr id="765" name="Circle"/>
          <p:cNvSpPr/>
          <p:nvPr/>
        </p:nvSpPr>
        <p:spPr>
          <a:xfrm>
            <a:off x="8664804" y="7067189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66" name="Circle"/>
          <p:cNvSpPr/>
          <p:nvPr/>
        </p:nvSpPr>
        <p:spPr>
          <a:xfrm>
            <a:off x="9442767" y="6745747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67" name="Circle"/>
          <p:cNvSpPr/>
          <p:nvPr/>
        </p:nvSpPr>
        <p:spPr>
          <a:xfrm>
            <a:off x="8386760" y="7785281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68" name="Circle"/>
          <p:cNvSpPr/>
          <p:nvPr/>
        </p:nvSpPr>
        <p:spPr>
          <a:xfrm>
            <a:off x="9211314" y="8033208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69" name="Circle"/>
          <p:cNvSpPr/>
          <p:nvPr/>
        </p:nvSpPr>
        <p:spPr>
          <a:xfrm>
            <a:off x="9978004" y="7469040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0" name="Circle"/>
          <p:cNvSpPr/>
          <p:nvPr/>
        </p:nvSpPr>
        <p:spPr>
          <a:xfrm>
            <a:off x="10932750" y="7067189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1" name="Circle"/>
          <p:cNvSpPr/>
          <p:nvPr/>
        </p:nvSpPr>
        <p:spPr>
          <a:xfrm>
            <a:off x="10368581" y="8322526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2" name="Circle"/>
          <p:cNvSpPr/>
          <p:nvPr/>
        </p:nvSpPr>
        <p:spPr>
          <a:xfrm>
            <a:off x="8878599" y="5861050"/>
            <a:ext cx="190501" cy="1905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3" name="Circle"/>
          <p:cNvSpPr/>
          <p:nvPr/>
        </p:nvSpPr>
        <p:spPr>
          <a:xfrm>
            <a:off x="10209458" y="6398567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4" name="Circle"/>
          <p:cNvSpPr/>
          <p:nvPr/>
        </p:nvSpPr>
        <p:spPr>
          <a:xfrm>
            <a:off x="8213170" y="6389417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5" name="Circle"/>
          <p:cNvSpPr/>
          <p:nvPr/>
        </p:nvSpPr>
        <p:spPr>
          <a:xfrm>
            <a:off x="7955977" y="5480411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6" name="Circle"/>
          <p:cNvSpPr/>
          <p:nvPr/>
        </p:nvSpPr>
        <p:spPr>
          <a:xfrm>
            <a:off x="6696878" y="6048266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7" name="Circle"/>
          <p:cNvSpPr/>
          <p:nvPr/>
        </p:nvSpPr>
        <p:spPr>
          <a:xfrm>
            <a:off x="6911244" y="6389417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8" name="Circle"/>
          <p:cNvSpPr/>
          <p:nvPr/>
        </p:nvSpPr>
        <p:spPr>
          <a:xfrm>
            <a:off x="6589980" y="706718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79" name="Circle"/>
          <p:cNvSpPr/>
          <p:nvPr/>
        </p:nvSpPr>
        <p:spPr>
          <a:xfrm>
            <a:off x="7660275" y="560506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0" name="Circle"/>
          <p:cNvSpPr/>
          <p:nvPr/>
        </p:nvSpPr>
        <p:spPr>
          <a:xfrm>
            <a:off x="9334747" y="515007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1" name="Circle"/>
          <p:cNvSpPr/>
          <p:nvPr/>
        </p:nvSpPr>
        <p:spPr>
          <a:xfrm>
            <a:off x="8557158" y="4946740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2" name="Circle"/>
          <p:cNvSpPr/>
          <p:nvPr/>
        </p:nvSpPr>
        <p:spPr>
          <a:xfrm>
            <a:off x="9515096" y="4712061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3" name="Circle"/>
          <p:cNvSpPr/>
          <p:nvPr/>
        </p:nvSpPr>
        <p:spPr>
          <a:xfrm>
            <a:off x="7660275" y="4259745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4" name="Circle"/>
          <p:cNvSpPr/>
          <p:nvPr/>
        </p:nvSpPr>
        <p:spPr>
          <a:xfrm>
            <a:off x="6911244" y="459245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5" name="Circle"/>
          <p:cNvSpPr/>
          <p:nvPr/>
        </p:nvSpPr>
        <p:spPr>
          <a:xfrm>
            <a:off x="8213170" y="459245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6" name="Circle"/>
          <p:cNvSpPr/>
          <p:nvPr/>
        </p:nvSpPr>
        <p:spPr>
          <a:xfrm>
            <a:off x="7790468" y="6252540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7" name="Circle"/>
          <p:cNvSpPr/>
          <p:nvPr/>
        </p:nvSpPr>
        <p:spPr>
          <a:xfrm>
            <a:off x="7790468" y="706718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8" name="Circle"/>
          <p:cNvSpPr/>
          <p:nvPr/>
        </p:nvSpPr>
        <p:spPr>
          <a:xfrm>
            <a:off x="10368581" y="4811570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89" name="Circle"/>
          <p:cNvSpPr/>
          <p:nvPr/>
        </p:nvSpPr>
        <p:spPr>
          <a:xfrm>
            <a:off x="7038244" y="6516417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0" name="Circle"/>
          <p:cNvSpPr/>
          <p:nvPr/>
        </p:nvSpPr>
        <p:spPr>
          <a:xfrm>
            <a:off x="7190224" y="7067189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1" name="Circle"/>
          <p:cNvSpPr/>
          <p:nvPr/>
        </p:nvSpPr>
        <p:spPr>
          <a:xfrm>
            <a:off x="7790468" y="8033208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2" name="Circle"/>
          <p:cNvSpPr/>
          <p:nvPr/>
        </p:nvSpPr>
        <p:spPr>
          <a:xfrm>
            <a:off x="8997519" y="4716320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3" name="Circle"/>
          <p:cNvSpPr/>
          <p:nvPr/>
        </p:nvSpPr>
        <p:spPr>
          <a:xfrm>
            <a:off x="10542172" y="4399013"/>
            <a:ext cx="190501" cy="1905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4" name="Circle"/>
          <p:cNvSpPr/>
          <p:nvPr/>
        </p:nvSpPr>
        <p:spPr>
          <a:xfrm>
            <a:off x="11059750" y="5605069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5" name="Circle"/>
          <p:cNvSpPr/>
          <p:nvPr/>
        </p:nvSpPr>
        <p:spPr>
          <a:xfrm>
            <a:off x="10209458" y="5605069"/>
            <a:ext cx="190501" cy="1905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6" name="Circle"/>
          <p:cNvSpPr/>
          <p:nvPr/>
        </p:nvSpPr>
        <p:spPr>
          <a:xfrm>
            <a:off x="6069032" y="7598164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7" name="Circle"/>
          <p:cNvSpPr/>
          <p:nvPr/>
        </p:nvSpPr>
        <p:spPr>
          <a:xfrm>
            <a:off x="6427485" y="5855332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8" name="Circle"/>
          <p:cNvSpPr/>
          <p:nvPr/>
        </p:nvSpPr>
        <p:spPr>
          <a:xfrm>
            <a:off x="9442767" y="3708514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99" name="Circle"/>
          <p:cNvSpPr/>
          <p:nvPr/>
        </p:nvSpPr>
        <p:spPr>
          <a:xfrm>
            <a:off x="7955977" y="3794305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0" name="Circle"/>
          <p:cNvSpPr/>
          <p:nvPr/>
        </p:nvSpPr>
        <p:spPr>
          <a:xfrm>
            <a:off x="8664804" y="3993969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1" name="Circle"/>
          <p:cNvSpPr/>
          <p:nvPr/>
        </p:nvSpPr>
        <p:spPr>
          <a:xfrm>
            <a:off x="6696878" y="7785281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2" name="Circle"/>
          <p:cNvSpPr/>
          <p:nvPr/>
        </p:nvSpPr>
        <p:spPr>
          <a:xfrm>
            <a:off x="6152813" y="6252540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3" name="Circle"/>
          <p:cNvSpPr/>
          <p:nvPr/>
        </p:nvSpPr>
        <p:spPr>
          <a:xfrm>
            <a:off x="5855236" y="5852663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4" name="Circle"/>
          <p:cNvSpPr/>
          <p:nvPr/>
        </p:nvSpPr>
        <p:spPr>
          <a:xfrm>
            <a:off x="6152813" y="6921975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5" name="Circle"/>
          <p:cNvSpPr/>
          <p:nvPr/>
        </p:nvSpPr>
        <p:spPr>
          <a:xfrm>
            <a:off x="5552569" y="6921975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6" name="Circle"/>
          <p:cNvSpPr/>
          <p:nvPr/>
        </p:nvSpPr>
        <p:spPr>
          <a:xfrm>
            <a:off x="5406795" y="5150079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7" name="Circle"/>
          <p:cNvSpPr/>
          <p:nvPr/>
        </p:nvSpPr>
        <p:spPr>
          <a:xfrm>
            <a:off x="5002440" y="4592459"/>
            <a:ext cx="190501" cy="190501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8" name="Circle"/>
          <p:cNvSpPr/>
          <p:nvPr/>
        </p:nvSpPr>
        <p:spPr>
          <a:xfrm>
            <a:off x="6152813" y="5060950"/>
            <a:ext cx="190501" cy="190500"/>
          </a:xfrm>
          <a:prstGeom prst="ellipse">
            <a:avLst/>
          </a:prstGeom>
          <a:solidFill>
            <a:schemeClr val="accent3">
              <a:hueOff val="-72299"/>
              <a:satOff val="19597"/>
              <a:lumOff val="1123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09" name="Circle"/>
          <p:cNvSpPr/>
          <p:nvPr/>
        </p:nvSpPr>
        <p:spPr>
          <a:xfrm>
            <a:off x="5855236" y="5480411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0" name="Circle"/>
          <p:cNvSpPr/>
          <p:nvPr/>
        </p:nvSpPr>
        <p:spPr>
          <a:xfrm>
            <a:off x="5002440" y="6252540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1" name="Circle"/>
          <p:cNvSpPr/>
          <p:nvPr/>
        </p:nvSpPr>
        <p:spPr>
          <a:xfrm>
            <a:off x="5002440" y="7067189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2" name="Circle"/>
          <p:cNvSpPr/>
          <p:nvPr/>
        </p:nvSpPr>
        <p:spPr>
          <a:xfrm>
            <a:off x="5678453" y="7469040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3" name="Circle"/>
          <p:cNvSpPr/>
          <p:nvPr/>
        </p:nvSpPr>
        <p:spPr>
          <a:xfrm>
            <a:off x="5002440" y="7785281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4" name="Circle"/>
          <p:cNvSpPr/>
          <p:nvPr/>
        </p:nvSpPr>
        <p:spPr>
          <a:xfrm>
            <a:off x="5855236" y="8081457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5" name="Circle"/>
          <p:cNvSpPr/>
          <p:nvPr/>
        </p:nvSpPr>
        <p:spPr>
          <a:xfrm>
            <a:off x="5406795" y="8191958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6" name="Circle"/>
          <p:cNvSpPr/>
          <p:nvPr/>
        </p:nvSpPr>
        <p:spPr>
          <a:xfrm>
            <a:off x="5287875" y="5723138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7" name="Circle"/>
          <p:cNvSpPr/>
          <p:nvPr/>
        </p:nvSpPr>
        <p:spPr>
          <a:xfrm>
            <a:off x="4868366" y="8458790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18" name="Circle"/>
          <p:cNvSpPr/>
          <p:nvPr/>
        </p:nvSpPr>
        <p:spPr>
          <a:xfrm>
            <a:off x="5855236" y="8312873"/>
            <a:ext cx="190501" cy="190501"/>
          </a:xfrm>
          <a:prstGeom prst="ellipse">
            <a:avLst/>
          </a:prstGeom>
          <a:solidFill>
            <a:srgbClr val="FFFE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grpSp>
        <p:nvGrpSpPr>
          <p:cNvPr id="823" name="Group"/>
          <p:cNvGrpSpPr/>
          <p:nvPr/>
        </p:nvGrpSpPr>
        <p:grpSpPr>
          <a:xfrm>
            <a:off x="4854345" y="3421381"/>
            <a:ext cx="6865531" cy="204469"/>
            <a:chOff x="0" y="0"/>
            <a:chExt cx="6865529" cy="204468"/>
          </a:xfrm>
        </p:grpSpPr>
        <p:sp>
          <p:nvSpPr>
            <p:cNvPr id="819" name="Rectangle"/>
            <p:cNvSpPr/>
            <p:nvPr/>
          </p:nvSpPr>
          <p:spPr>
            <a:xfrm>
              <a:off x="0" y="3129"/>
              <a:ext cx="1716125" cy="201340"/>
            </a:xfrm>
            <a:prstGeom prst="rect">
              <a:avLst/>
            </a:prstGeom>
            <a:solidFill>
              <a:srgbClr val="FFFE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20" name="Rectangle"/>
            <p:cNvSpPr/>
            <p:nvPr/>
          </p:nvSpPr>
          <p:spPr>
            <a:xfrm>
              <a:off x="1710235" y="0"/>
              <a:ext cx="1716126" cy="201339"/>
            </a:xfrm>
            <a:prstGeom prst="rect">
              <a:avLst/>
            </a:prstGeom>
            <a:solidFill>
              <a:schemeClr val="accent3">
                <a:hueOff val="-72299"/>
                <a:satOff val="19597"/>
                <a:lumOff val="1123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21" name="Rectangle"/>
            <p:cNvSpPr/>
            <p:nvPr/>
          </p:nvSpPr>
          <p:spPr>
            <a:xfrm>
              <a:off x="3431161" y="0"/>
              <a:ext cx="1716125" cy="201339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822" name="Rectangle"/>
            <p:cNvSpPr/>
            <p:nvPr/>
          </p:nvSpPr>
          <p:spPr>
            <a:xfrm>
              <a:off x="5149405" y="2198"/>
              <a:ext cx="1716125" cy="201340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24" name="Price of a House"/>
          <p:cNvSpPr txBox="1"/>
          <p:nvPr/>
        </p:nvSpPr>
        <p:spPr>
          <a:xfrm>
            <a:off x="6510001" y="2390955"/>
            <a:ext cx="275143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/>
            </a:lvl1pPr>
          </a:lstStyle>
          <a:p>
            <a:r>
              <a:t>Price of a House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4615367" y="3613195"/>
            <a:ext cx="6895212" cy="5169574"/>
            <a:chOff x="0" y="0"/>
            <a:chExt cx="6895210" cy="5169573"/>
          </a:xfrm>
        </p:grpSpPr>
        <p:sp>
          <p:nvSpPr>
            <p:cNvPr id="825" name="Line"/>
            <p:cNvSpPr/>
            <p:nvPr/>
          </p:nvSpPr>
          <p:spPr>
            <a:xfrm flipV="1">
              <a:off x="3435860" y="-1"/>
              <a:ext cx="1" cy="5169575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6" name="Line"/>
            <p:cNvSpPr/>
            <p:nvPr/>
          </p:nvSpPr>
          <p:spPr>
            <a:xfrm>
              <a:off x="3418201" y="1769462"/>
              <a:ext cx="3477010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7" name="Line"/>
            <p:cNvSpPr/>
            <p:nvPr/>
          </p:nvSpPr>
          <p:spPr>
            <a:xfrm flipH="1">
              <a:off x="1974613" y="181110"/>
              <a:ext cx="1" cy="4944386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8" name="Line"/>
            <p:cNvSpPr/>
            <p:nvPr/>
          </p:nvSpPr>
          <p:spPr>
            <a:xfrm flipH="1">
              <a:off x="1974613" y="2259508"/>
              <a:ext cx="1436725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29" name="Line"/>
            <p:cNvSpPr/>
            <p:nvPr/>
          </p:nvSpPr>
          <p:spPr>
            <a:xfrm flipH="1" flipV="1">
              <a:off x="-1" y="2998472"/>
              <a:ext cx="1974615" cy="1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837" name="Group"/>
          <p:cNvGrpSpPr/>
          <p:nvPr/>
        </p:nvGrpSpPr>
        <p:grpSpPr>
          <a:xfrm>
            <a:off x="4845769" y="3767852"/>
            <a:ext cx="6484801" cy="4466008"/>
            <a:chOff x="0" y="0"/>
            <a:chExt cx="6484800" cy="4466006"/>
          </a:xfrm>
        </p:grpSpPr>
        <p:sp>
          <p:nvSpPr>
            <p:cNvPr id="831" name="0.75 m"/>
            <p:cNvSpPr txBox="1"/>
            <p:nvPr/>
          </p:nvSpPr>
          <p:spPr>
            <a:xfrm>
              <a:off x="5345372" y="3894506"/>
              <a:ext cx="11394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0.75 m</a:t>
              </a:r>
            </a:p>
          </p:txBody>
        </p:sp>
        <p:sp>
          <p:nvSpPr>
            <p:cNvPr id="832" name="0.5 m"/>
            <p:cNvSpPr txBox="1"/>
            <p:nvPr/>
          </p:nvSpPr>
          <p:spPr>
            <a:xfrm>
              <a:off x="5257489" y="0"/>
              <a:ext cx="9616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0.5 m</a:t>
              </a:r>
            </a:p>
          </p:txBody>
        </p:sp>
        <p:sp>
          <p:nvSpPr>
            <p:cNvPr id="833" name="0.45 m"/>
            <p:cNvSpPr txBox="1"/>
            <p:nvPr/>
          </p:nvSpPr>
          <p:spPr>
            <a:xfrm>
              <a:off x="1982909" y="3439679"/>
              <a:ext cx="11394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0.45 m</a:t>
              </a:r>
            </a:p>
          </p:txBody>
        </p:sp>
        <p:sp>
          <p:nvSpPr>
            <p:cNvPr id="834" name="0.4 m"/>
            <p:cNvSpPr txBox="1"/>
            <p:nvPr/>
          </p:nvSpPr>
          <p:spPr>
            <a:xfrm>
              <a:off x="2071809" y="1102597"/>
              <a:ext cx="9616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0.4 m</a:t>
              </a:r>
            </a:p>
          </p:txBody>
        </p:sp>
        <p:sp>
          <p:nvSpPr>
            <p:cNvPr id="835" name="0.3 m"/>
            <p:cNvSpPr txBox="1"/>
            <p:nvPr/>
          </p:nvSpPr>
          <p:spPr>
            <a:xfrm>
              <a:off x="0" y="3439679"/>
              <a:ext cx="9616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0.3 m</a:t>
              </a:r>
            </a:p>
          </p:txBody>
        </p:sp>
        <p:sp>
          <p:nvSpPr>
            <p:cNvPr id="836" name="0.25 m"/>
            <p:cNvSpPr txBox="1"/>
            <p:nvPr/>
          </p:nvSpPr>
          <p:spPr>
            <a:xfrm>
              <a:off x="67031" y="213597"/>
              <a:ext cx="1139429" cy="57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chemeClr val="accent5">
                      <a:hueOff val="-375889"/>
                      <a:satOff val="-9195"/>
                      <a:lumOff val="-14901"/>
                    </a:schemeClr>
                  </a:solidFill>
                </a:defRPr>
              </a:lvl1pPr>
            </a:lstStyle>
            <a:p>
              <a:r>
                <a:t>0.25 m</a:t>
              </a:r>
            </a:p>
          </p:txBody>
        </p:sp>
      </p:grpSp>
      <p:grpSp>
        <p:nvGrpSpPr>
          <p:cNvPr id="841" name="Group"/>
          <p:cNvGrpSpPr/>
          <p:nvPr/>
        </p:nvGrpSpPr>
        <p:grpSpPr>
          <a:xfrm>
            <a:off x="3519389" y="6347177"/>
            <a:ext cx="5109187" cy="2981978"/>
            <a:chOff x="0" y="0"/>
            <a:chExt cx="5109186" cy="2981976"/>
          </a:xfrm>
        </p:grpSpPr>
        <p:sp>
          <p:nvSpPr>
            <p:cNvPr id="838" name="3000 ft2"/>
            <p:cNvSpPr txBox="1"/>
            <p:nvPr/>
          </p:nvSpPr>
          <p:spPr>
            <a:xfrm>
              <a:off x="4006568" y="2473976"/>
              <a:ext cx="110261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3000 ft</a:t>
              </a:r>
              <a:r>
                <a:rPr baseline="31999"/>
                <a:t>2</a:t>
              </a:r>
            </a:p>
          </p:txBody>
        </p:sp>
        <p:sp>
          <p:nvSpPr>
            <p:cNvPr id="839" name="1600 ft2"/>
            <p:cNvSpPr txBox="1"/>
            <p:nvPr/>
          </p:nvSpPr>
          <p:spPr>
            <a:xfrm>
              <a:off x="2590069" y="2473976"/>
              <a:ext cx="110261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1600 ft</a:t>
              </a:r>
              <a:r>
                <a:rPr baseline="31999"/>
                <a:t>2</a:t>
              </a:r>
            </a:p>
          </p:txBody>
        </p:sp>
        <p:sp>
          <p:nvSpPr>
            <p:cNvPr id="840" name="5 years"/>
            <p:cNvSpPr txBox="1"/>
            <p:nvPr/>
          </p:nvSpPr>
          <p:spPr>
            <a:xfrm>
              <a:off x="0" y="-1"/>
              <a:ext cx="10604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5 years</a:t>
              </a:r>
            </a:p>
          </p:txBody>
        </p:sp>
      </p:grpSp>
      <p:sp>
        <p:nvSpPr>
          <p:cNvPr id="842" name="0.1m"/>
          <p:cNvSpPr txBox="1"/>
          <p:nvPr/>
        </p:nvSpPr>
        <p:spPr>
          <a:xfrm>
            <a:off x="4539461" y="2858651"/>
            <a:ext cx="7643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0.1m</a:t>
            </a:r>
          </a:p>
        </p:txBody>
      </p:sp>
      <p:sp>
        <p:nvSpPr>
          <p:cNvPr id="843" name="1m"/>
          <p:cNvSpPr txBox="1"/>
          <p:nvPr/>
        </p:nvSpPr>
        <p:spPr>
          <a:xfrm>
            <a:off x="11484481" y="2858651"/>
            <a:ext cx="53578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1m</a:t>
            </a:r>
          </a:p>
        </p:txBody>
      </p:sp>
      <p:sp>
        <p:nvSpPr>
          <p:cNvPr id="844" name="Each smaller region needs to be  homogeneous…"/>
          <p:cNvSpPr txBox="1"/>
          <p:nvPr/>
        </p:nvSpPr>
        <p:spPr>
          <a:xfrm>
            <a:off x="333292" y="3873590"/>
            <a:ext cx="3907406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spcBef>
                <a:spcPts val="1600"/>
              </a:spcBef>
              <a:buSzPct val="100000"/>
              <a:buChar char="•"/>
            </a:pPr>
            <a:r>
              <a:t>Each smaller region needs to be  homogeneous</a:t>
            </a:r>
          </a:p>
          <a:p>
            <a:pPr marL="228600" indent="-228600" algn="l">
              <a:spcBef>
                <a:spcPts val="1600"/>
              </a:spcBef>
              <a:buSzPct val="100000"/>
              <a:buChar char="•"/>
            </a:pPr>
            <a:r>
              <a:t>Label for each region is the mean of the target variables</a:t>
            </a:r>
          </a:p>
        </p:txBody>
      </p:sp>
    </p:spTree>
    <p:extLst>
      <p:ext uri="{BB962C8B-B14F-4D97-AF65-F5344CB8AC3E}">
        <p14:creationId xmlns:p14="http://schemas.microsoft.com/office/powerpoint/2010/main" val="26582252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0" animBg="1" advAuto="0"/>
      <p:bldP spid="837" grpId="0" animBg="1" advAuto="0"/>
      <p:bldP spid="841" grpId="0" animBg="1" advAuto="0"/>
      <p:bldP spid="844" grpId="0" build="p" bldLvl="5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CART for Predicting House Pri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CART for Predicting House Price</a:t>
            </a:r>
          </a:p>
        </p:txBody>
      </p:sp>
      <p:sp>
        <p:nvSpPr>
          <p:cNvPr id="8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850" name="Circle"/>
          <p:cNvSpPr/>
          <p:nvPr/>
        </p:nvSpPr>
        <p:spPr>
          <a:xfrm>
            <a:off x="6092089" y="2999577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>
            <a:off x="5000711" y="3439822"/>
            <a:ext cx="1216516" cy="1216516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2" name="Line"/>
          <p:cNvSpPr/>
          <p:nvPr/>
        </p:nvSpPr>
        <p:spPr>
          <a:xfrm>
            <a:off x="6423652" y="3439546"/>
            <a:ext cx="1217069" cy="1217069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3" name="Circle"/>
          <p:cNvSpPr/>
          <p:nvPr/>
        </p:nvSpPr>
        <p:spPr>
          <a:xfrm>
            <a:off x="4621870" y="4629150"/>
            <a:ext cx="495301" cy="4953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54" name="Circle"/>
          <p:cNvSpPr/>
          <p:nvPr/>
        </p:nvSpPr>
        <p:spPr>
          <a:xfrm>
            <a:off x="7454651" y="4629150"/>
            <a:ext cx="495301" cy="4953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>
            <a:off x="3578376" y="5047079"/>
            <a:ext cx="1115038" cy="1115038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>
            <a:off x="6785847" y="5055077"/>
            <a:ext cx="768694" cy="1097167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5018089" y="4976522"/>
            <a:ext cx="890848" cy="1211642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8" name="Line"/>
          <p:cNvSpPr/>
          <p:nvPr/>
        </p:nvSpPr>
        <p:spPr>
          <a:xfrm>
            <a:off x="7938620" y="4983933"/>
            <a:ext cx="1241330" cy="1241330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59" name="Circle"/>
          <p:cNvSpPr/>
          <p:nvPr/>
        </p:nvSpPr>
        <p:spPr>
          <a:xfrm>
            <a:off x="3278380" y="6150364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0" name="Circle"/>
          <p:cNvSpPr/>
          <p:nvPr/>
        </p:nvSpPr>
        <p:spPr>
          <a:xfrm>
            <a:off x="5708005" y="6150364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1" name="Circle"/>
          <p:cNvSpPr/>
          <p:nvPr/>
        </p:nvSpPr>
        <p:spPr>
          <a:xfrm>
            <a:off x="9000845" y="6228682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2" name="Circle"/>
          <p:cNvSpPr/>
          <p:nvPr/>
        </p:nvSpPr>
        <p:spPr>
          <a:xfrm>
            <a:off x="6526017" y="6150364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3" name="Circle"/>
          <p:cNvSpPr/>
          <p:nvPr/>
        </p:nvSpPr>
        <p:spPr>
          <a:xfrm>
            <a:off x="5377536" y="7818021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>
            <a:off x="5708004" y="6589202"/>
            <a:ext cx="938267" cy="1211515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5" name="Line"/>
          <p:cNvSpPr/>
          <p:nvPr/>
        </p:nvSpPr>
        <p:spPr>
          <a:xfrm>
            <a:off x="6950668" y="6589396"/>
            <a:ext cx="653295" cy="1209153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66" name="Circle"/>
          <p:cNvSpPr/>
          <p:nvPr/>
        </p:nvSpPr>
        <p:spPr>
          <a:xfrm>
            <a:off x="7454651" y="7818021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67" name="Size &gt;= 3000 ft2"/>
          <p:cNvSpPr txBox="1"/>
          <p:nvPr/>
        </p:nvSpPr>
        <p:spPr>
          <a:xfrm>
            <a:off x="3698001" y="3438252"/>
            <a:ext cx="21715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 &gt;= 3000 ft</a:t>
            </a:r>
            <a:r>
              <a:rPr baseline="31999"/>
              <a:t>2</a:t>
            </a:r>
          </a:p>
        </p:txBody>
      </p:sp>
      <p:sp>
        <p:nvSpPr>
          <p:cNvPr id="868" name="Size &lt; 3000 ft2"/>
          <p:cNvSpPr txBox="1"/>
          <p:nvPr/>
        </p:nvSpPr>
        <p:spPr>
          <a:xfrm>
            <a:off x="7157602" y="3521465"/>
            <a:ext cx="198680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 &lt; 3000 ft</a:t>
            </a:r>
            <a:r>
              <a:rPr baseline="31999"/>
              <a:t>2</a:t>
            </a:r>
          </a:p>
        </p:txBody>
      </p:sp>
      <p:sp>
        <p:nvSpPr>
          <p:cNvPr id="869" name="Age&gt;=8 years"/>
          <p:cNvSpPr txBox="1"/>
          <p:nvPr/>
        </p:nvSpPr>
        <p:spPr>
          <a:xfrm>
            <a:off x="2189962" y="5038151"/>
            <a:ext cx="198239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Age&gt;=8 years</a:t>
            </a:r>
          </a:p>
        </p:txBody>
      </p:sp>
      <p:sp>
        <p:nvSpPr>
          <p:cNvPr id="870" name="Age&lt;8 years"/>
          <p:cNvSpPr txBox="1"/>
          <p:nvPr/>
        </p:nvSpPr>
        <p:spPr>
          <a:xfrm>
            <a:off x="5179675" y="5038151"/>
            <a:ext cx="17976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Age&lt;8 years</a:t>
            </a:r>
          </a:p>
        </p:txBody>
      </p:sp>
      <p:sp>
        <p:nvSpPr>
          <p:cNvPr id="871" name="0.75 m"/>
          <p:cNvSpPr txBox="1"/>
          <p:nvPr/>
        </p:nvSpPr>
        <p:spPr>
          <a:xfrm>
            <a:off x="2780699" y="6645664"/>
            <a:ext cx="9929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0.75 m</a:t>
            </a:r>
          </a:p>
        </p:txBody>
      </p:sp>
      <p:sp>
        <p:nvSpPr>
          <p:cNvPr id="872" name="0.5 m"/>
          <p:cNvSpPr txBox="1"/>
          <p:nvPr/>
        </p:nvSpPr>
        <p:spPr>
          <a:xfrm>
            <a:off x="5348408" y="6581426"/>
            <a:ext cx="8405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0.5 m</a:t>
            </a:r>
          </a:p>
        </p:txBody>
      </p:sp>
      <p:sp>
        <p:nvSpPr>
          <p:cNvPr id="873" name="Circle"/>
          <p:cNvSpPr/>
          <p:nvPr/>
        </p:nvSpPr>
        <p:spPr>
          <a:xfrm>
            <a:off x="8263130" y="7818021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74" name="Line"/>
          <p:cNvSpPr/>
          <p:nvPr/>
        </p:nvSpPr>
        <p:spPr>
          <a:xfrm flipH="1">
            <a:off x="8593598" y="6587278"/>
            <a:ext cx="484029" cy="1213439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5" name="Line"/>
          <p:cNvSpPr/>
          <p:nvPr/>
        </p:nvSpPr>
        <p:spPr>
          <a:xfrm>
            <a:off x="9431230" y="6587463"/>
            <a:ext cx="653296" cy="1209154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76" name="Circle"/>
          <p:cNvSpPr/>
          <p:nvPr/>
        </p:nvSpPr>
        <p:spPr>
          <a:xfrm>
            <a:off x="9935213" y="7816088"/>
            <a:ext cx="495301" cy="495301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877" name="Size &gt;= 1600 ft2"/>
          <p:cNvSpPr txBox="1"/>
          <p:nvPr/>
        </p:nvSpPr>
        <p:spPr>
          <a:xfrm>
            <a:off x="6305563" y="5523493"/>
            <a:ext cx="217150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 &gt;= 1600 ft</a:t>
            </a:r>
            <a:r>
              <a:rPr baseline="31999"/>
              <a:t>2</a:t>
            </a:r>
          </a:p>
        </p:txBody>
      </p:sp>
      <p:sp>
        <p:nvSpPr>
          <p:cNvPr id="878" name="Size &lt; 1600 ft2"/>
          <p:cNvSpPr txBox="1"/>
          <p:nvPr/>
        </p:nvSpPr>
        <p:spPr>
          <a:xfrm>
            <a:off x="8534200" y="5168834"/>
            <a:ext cx="198680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Size &lt; 1600 ft</a:t>
            </a:r>
            <a:r>
              <a:rPr baseline="31999"/>
              <a:t>2</a:t>
            </a:r>
          </a:p>
        </p:txBody>
      </p:sp>
      <p:sp>
        <p:nvSpPr>
          <p:cNvPr id="879" name="Age&gt;=7 years"/>
          <p:cNvSpPr txBox="1"/>
          <p:nvPr/>
        </p:nvSpPr>
        <p:spPr>
          <a:xfrm>
            <a:off x="5186719" y="7089426"/>
            <a:ext cx="19823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Age&gt;=7 years</a:t>
            </a:r>
          </a:p>
        </p:txBody>
      </p:sp>
      <p:sp>
        <p:nvSpPr>
          <p:cNvPr id="880" name="Age&lt;7 years"/>
          <p:cNvSpPr txBox="1"/>
          <p:nvPr/>
        </p:nvSpPr>
        <p:spPr>
          <a:xfrm>
            <a:off x="6599268" y="6645664"/>
            <a:ext cx="17976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Age&lt;7 years</a:t>
            </a:r>
          </a:p>
        </p:txBody>
      </p:sp>
      <p:sp>
        <p:nvSpPr>
          <p:cNvPr id="881" name="Age&gt;=5 years"/>
          <p:cNvSpPr txBox="1"/>
          <p:nvPr/>
        </p:nvSpPr>
        <p:spPr>
          <a:xfrm>
            <a:off x="7844590" y="7089426"/>
            <a:ext cx="19823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Age&gt;=5 years</a:t>
            </a:r>
          </a:p>
        </p:txBody>
      </p:sp>
      <p:sp>
        <p:nvSpPr>
          <p:cNvPr id="882" name="Age&lt;5 years"/>
          <p:cNvSpPr txBox="1"/>
          <p:nvPr/>
        </p:nvSpPr>
        <p:spPr>
          <a:xfrm>
            <a:off x="9815427" y="6937071"/>
            <a:ext cx="17976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Age&lt;5 years</a:t>
            </a:r>
          </a:p>
        </p:txBody>
      </p:sp>
      <p:sp>
        <p:nvSpPr>
          <p:cNvPr id="883" name="0.4 m"/>
          <p:cNvSpPr txBox="1"/>
          <p:nvPr/>
        </p:nvSpPr>
        <p:spPr>
          <a:xfrm>
            <a:off x="5193168" y="8330626"/>
            <a:ext cx="8405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0.4 m</a:t>
            </a:r>
          </a:p>
        </p:txBody>
      </p:sp>
      <p:sp>
        <p:nvSpPr>
          <p:cNvPr id="884" name="0.45 m"/>
          <p:cNvSpPr txBox="1"/>
          <p:nvPr/>
        </p:nvSpPr>
        <p:spPr>
          <a:xfrm>
            <a:off x="7126818" y="8330626"/>
            <a:ext cx="9929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0.45 m</a:t>
            </a:r>
          </a:p>
        </p:txBody>
      </p:sp>
      <p:sp>
        <p:nvSpPr>
          <p:cNvPr id="885" name="0.25 m"/>
          <p:cNvSpPr txBox="1"/>
          <p:nvPr/>
        </p:nvSpPr>
        <p:spPr>
          <a:xfrm>
            <a:off x="8058304" y="8330626"/>
            <a:ext cx="9929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0.25 m</a:t>
            </a:r>
          </a:p>
        </p:txBody>
      </p:sp>
      <p:sp>
        <p:nvSpPr>
          <p:cNvPr id="886" name="0.3 m"/>
          <p:cNvSpPr txBox="1"/>
          <p:nvPr/>
        </p:nvSpPr>
        <p:spPr>
          <a:xfrm>
            <a:off x="9903524" y="8330626"/>
            <a:ext cx="8405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lvl1pPr>
          </a:lstStyle>
          <a:p>
            <a:r>
              <a:t>0.3 m</a:t>
            </a:r>
          </a:p>
        </p:txBody>
      </p:sp>
    </p:spTree>
    <p:extLst>
      <p:ext uri="{BB962C8B-B14F-4D97-AF65-F5344CB8AC3E}">
        <p14:creationId xmlns:p14="http://schemas.microsoft.com/office/powerpoint/2010/main" val="37852675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electing Informative Attribu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Selecting Informative Attributes</a:t>
            </a:r>
          </a:p>
        </p:txBody>
      </p:sp>
      <p:sp>
        <p:nvSpPr>
          <p:cNvPr id="535" name="Attributes:…"/>
          <p:cNvSpPr txBox="1">
            <a:spLocks noGrp="1"/>
          </p:cNvSpPr>
          <p:nvPr>
            <p:ph type="body" sz="quarter" idx="1"/>
          </p:nvPr>
        </p:nvSpPr>
        <p:spPr>
          <a:xfrm>
            <a:off x="6007380" y="2178050"/>
            <a:ext cx="6573131" cy="3225798"/>
          </a:xfrm>
          <a:prstGeom prst="rect">
            <a:avLst/>
          </a:prstGeom>
        </p:spPr>
        <p:txBody>
          <a:bodyPr/>
          <a:lstStyle/>
          <a:p>
            <a:pPr marL="418827" indent="-418827" defTabSz="525779">
              <a:spcBef>
                <a:spcPts val="800"/>
              </a:spcBef>
              <a:defRPr sz="3420"/>
            </a:pPr>
            <a:r>
              <a:t>Attributes:</a:t>
            </a:r>
          </a:p>
          <a:p>
            <a:pPr marL="787241" lvl="1" indent="-364331" defTabSz="525779">
              <a:spcBef>
                <a:spcPts val="700"/>
              </a:spcBef>
              <a:defRPr sz="3059"/>
            </a:pPr>
            <a:r>
              <a:t>head-shape: square, circle</a:t>
            </a:r>
            <a:endParaRPr sz="3420"/>
          </a:p>
          <a:p>
            <a:pPr marL="787241" lvl="1" indent="-364331" defTabSz="525779">
              <a:spcBef>
                <a:spcPts val="700"/>
              </a:spcBef>
              <a:defRPr sz="3059"/>
            </a:pPr>
            <a:r>
              <a:t>body-shape: rectangle, oval</a:t>
            </a:r>
            <a:endParaRPr sz="3420"/>
          </a:p>
          <a:p>
            <a:pPr marL="787241" lvl="1" indent="-364331" defTabSz="525779">
              <a:spcBef>
                <a:spcPts val="700"/>
              </a:spcBef>
              <a:defRPr sz="3059"/>
            </a:pPr>
            <a:r>
              <a:t>body-color: black, white</a:t>
            </a:r>
            <a:endParaRPr sz="3420"/>
          </a:p>
          <a:p>
            <a:pPr marL="418827" indent="-418827" defTabSz="525779">
              <a:spcBef>
                <a:spcPts val="800"/>
              </a:spcBef>
              <a:defRPr sz="3420"/>
            </a:pPr>
            <a:r>
              <a:t>Target variable:  Yes, No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37" name="Which feature splits the data into Yes and No groups perfectly?"/>
          <p:cNvSpPr txBox="1"/>
          <p:nvPr/>
        </p:nvSpPr>
        <p:spPr>
          <a:xfrm>
            <a:off x="508000" y="8061331"/>
            <a:ext cx="11988800" cy="1119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18211" indent="-418211" algn="l" defTabSz="519937">
              <a:spcBef>
                <a:spcPts val="21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4"/>
            </a:lvl1pPr>
          </a:lstStyle>
          <a:p>
            <a:r>
              <a:t>Which feature splits the data into Yes and No groups perfectly? </a:t>
            </a:r>
          </a:p>
        </p:txBody>
      </p:sp>
      <p:sp>
        <p:nvSpPr>
          <p:cNvPr id="538" name="If we split our data according to some variable, we would like the resulting groups to be as pure as possible.…"/>
          <p:cNvSpPr txBox="1"/>
          <p:nvPr/>
        </p:nvSpPr>
        <p:spPr>
          <a:xfrm>
            <a:off x="508000" y="5562597"/>
            <a:ext cx="11988800" cy="2486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6404" indent="-446404" algn="l" defTabSz="554990">
              <a:spcBef>
                <a:spcPts val="2200"/>
              </a:spcBef>
              <a:buClr>
                <a:srgbClr val="929292"/>
              </a:buClr>
              <a:buSzPct val="60000"/>
              <a:buFont typeface="Zapf Dingbats"/>
              <a:buChar char="❖"/>
              <a:defRPr sz="3420"/>
            </a:pPr>
            <a:r>
              <a:t>If we split our data according to some variable, we would like the resulting groups to be as </a:t>
            </a:r>
            <a:r>
              <a:rPr i="1"/>
              <a:t>pure</a:t>
            </a:r>
            <a:r>
              <a:t> as possible.</a:t>
            </a:r>
          </a:p>
          <a:p>
            <a:pPr marL="892809" lvl="1" indent="-446404" algn="l" defTabSz="554990">
              <a:spcBef>
                <a:spcPts val="1100"/>
              </a:spcBef>
              <a:buClr>
                <a:srgbClr val="929292"/>
              </a:buClr>
              <a:buSzPct val="60000"/>
              <a:buFont typeface="Zapf Dingbats"/>
              <a:buChar char="-"/>
              <a:defRPr sz="3420"/>
            </a:pPr>
            <a:r>
              <a:t>By pure we mean homogeneous with respect to the target variable. 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1222806" y="2324100"/>
            <a:ext cx="4413317" cy="3225798"/>
            <a:chOff x="0" y="0"/>
            <a:chExt cx="4413316" cy="3225797"/>
          </a:xfrm>
        </p:grpSpPr>
        <p:pic>
          <p:nvPicPr>
            <p:cNvPr id="539" name="image4.png" descr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13317" cy="3225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image5.png" descr="image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54610" y="336759"/>
              <a:ext cx="673520" cy="6557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1" name="Oval"/>
            <p:cNvSpPr/>
            <p:nvPr/>
          </p:nvSpPr>
          <p:spPr>
            <a:xfrm>
              <a:off x="1357732" y="992553"/>
              <a:ext cx="778948" cy="1417934"/>
            </a:xfrm>
            <a:prstGeom prst="ellipse">
              <a:avLst/>
            </a:prstGeom>
            <a:solidFill>
              <a:srgbClr val="080808"/>
            </a:solidFill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Training Decision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Decision Trees</a:t>
            </a:r>
          </a:p>
        </p:txBody>
      </p:sp>
      <p:sp>
        <p:nvSpPr>
          <p:cNvPr id="889" name="Training model"/>
          <p:cNvSpPr txBox="1">
            <a:spLocks noGrp="1"/>
          </p:cNvSpPr>
          <p:nvPr>
            <p:ph type="body" sz="quarter" idx="1"/>
          </p:nvPr>
        </p:nvSpPr>
        <p:spPr>
          <a:xfrm>
            <a:off x="463866" y="2226019"/>
            <a:ext cx="5835947" cy="584201"/>
          </a:xfrm>
          <a:prstGeom prst="rect">
            <a:avLst/>
          </a:prstGeom>
        </p:spPr>
        <p:txBody>
          <a:bodyPr/>
          <a:lstStyle>
            <a:lvl1pPr marL="385318" indent="-385318" defTabSz="479044">
              <a:spcBef>
                <a:spcPts val="1900"/>
              </a:spcBef>
              <a:defRPr sz="2952"/>
            </a:lvl1pPr>
          </a:lstStyle>
          <a:p>
            <a:r>
              <a:t>Training model</a:t>
            </a:r>
          </a:p>
        </p:txBody>
      </p:sp>
      <p:sp>
        <p:nvSpPr>
          <p:cNvPr id="8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grpSp>
        <p:nvGrpSpPr>
          <p:cNvPr id="897" name="Group"/>
          <p:cNvGrpSpPr/>
          <p:nvPr/>
        </p:nvGrpSpPr>
        <p:grpSpPr>
          <a:xfrm>
            <a:off x="6780779" y="2146164"/>
            <a:ext cx="5187400" cy="1055099"/>
            <a:chOff x="985657" y="-31885"/>
            <a:chExt cx="5187399" cy="1055097"/>
          </a:xfrm>
        </p:grpSpPr>
        <p:sp>
          <p:nvSpPr>
            <p:cNvPr id="891" name="Rectangle"/>
            <p:cNvSpPr/>
            <p:nvPr/>
          </p:nvSpPr>
          <p:spPr>
            <a:xfrm>
              <a:off x="2908345" y="0"/>
              <a:ext cx="1424395" cy="1023213"/>
            </a:xfrm>
            <a:prstGeom prst="rect">
              <a:avLst/>
            </a:prstGeom>
            <a:noFill/>
            <a:ln w="25400" cap="flat">
              <a:solidFill>
                <a:srgbClr val="6663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92" name="model f()"/>
            <p:cNvSpPr txBox="1"/>
            <p:nvPr/>
          </p:nvSpPr>
          <p:spPr>
            <a:xfrm>
              <a:off x="2923446" y="258515"/>
              <a:ext cx="1394192" cy="506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model f()</a:t>
              </a:r>
            </a:p>
          </p:txBody>
        </p:sp>
        <p:sp>
          <p:nvSpPr>
            <p:cNvPr id="893" name="Xtrain"/>
            <p:cNvSpPr txBox="1"/>
            <p:nvPr/>
          </p:nvSpPr>
          <p:spPr>
            <a:xfrm>
              <a:off x="985657" y="-31886"/>
              <a:ext cx="1730630" cy="616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469900" algn="l">
                <a:spcBef>
                  <a:spcPts val="2400"/>
                </a:spcBef>
                <a:buClr>
                  <a:srgbClr val="929292"/>
                </a:buClr>
                <a:buFont typeface="Zapf Dingbats"/>
              </a:pPr>
              <a:r>
                <a:t>X</a:t>
              </a:r>
              <a:r>
                <a:rPr baseline="-5999"/>
                <a:t>train</a:t>
              </a:r>
            </a:p>
          </p:txBody>
        </p:sp>
        <p:sp>
          <p:nvSpPr>
            <p:cNvPr id="894" name="Line"/>
            <p:cNvSpPr/>
            <p:nvPr/>
          </p:nvSpPr>
          <p:spPr>
            <a:xfrm>
              <a:off x="2039960" y="561304"/>
              <a:ext cx="807279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895" name="Line"/>
            <p:cNvSpPr/>
            <p:nvPr/>
          </p:nvSpPr>
          <p:spPr>
            <a:xfrm>
              <a:off x="4393845" y="561304"/>
              <a:ext cx="694369" cy="1"/>
            </a:xfrm>
            <a:prstGeom prst="line">
              <a:avLst/>
            </a:prstGeom>
            <a:noFill/>
            <a:ln w="254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pic>
          <p:nvPicPr>
            <p:cNvPr id="89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92741" y="286025"/>
              <a:ext cx="880317" cy="451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98" name="Accuracy on training data is sometimes called “in-sample” accuracy vs “out-of-sample” accuracy (on test data)"/>
          <p:cNvSpPr txBox="1"/>
          <p:nvPr/>
        </p:nvSpPr>
        <p:spPr>
          <a:xfrm>
            <a:off x="7828383" y="4421608"/>
            <a:ext cx="5341657" cy="3143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buClr>
                <a:srgbClr val="929292"/>
              </a:buClr>
              <a:buFont typeface="Zapf Dingbats"/>
              <a:defRPr sz="2800"/>
            </a:lvl1pPr>
          </a:lstStyle>
          <a:p>
            <a:r>
              <a:rPr dirty="0"/>
              <a:t>Accuracy on training data is sometimes called “in-sample” accuracy vs “out-of-sample” accuracy (on test data)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7828384" y="4040768"/>
            <a:ext cx="4263795" cy="609601"/>
            <a:chOff x="0" y="0"/>
            <a:chExt cx="4263794" cy="609600"/>
          </a:xfrm>
        </p:grpSpPr>
        <p:sp>
          <p:nvSpPr>
            <p:cNvPr id="899" name="Compare Ytrain and"/>
            <p:cNvSpPr txBox="1"/>
            <p:nvPr/>
          </p:nvSpPr>
          <p:spPr>
            <a:xfrm>
              <a:off x="-1" y="0"/>
              <a:ext cx="3448176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Compare Y</a:t>
              </a:r>
              <a:r>
                <a:rPr baseline="-5999"/>
                <a:t>train </a:t>
              </a:r>
              <a:r>
                <a:t>and  </a:t>
              </a:r>
            </a:p>
          </p:txBody>
        </p:sp>
        <p:pic>
          <p:nvPicPr>
            <p:cNvPr id="90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21257" y="76199"/>
              <a:ext cx="842538" cy="431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8175" y="2858188"/>
            <a:ext cx="6766153" cy="4763923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Testing…"/>
          <p:cNvSpPr txBox="1"/>
          <p:nvPr/>
        </p:nvSpPr>
        <p:spPr>
          <a:xfrm>
            <a:off x="508000" y="7670079"/>
            <a:ext cx="11988800" cy="145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91338" indent="-291338" algn="l" defTabSz="362204">
              <a:spcBef>
                <a:spcPts val="1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232"/>
            </a:pPr>
            <a:r>
              <a:t>Testing</a:t>
            </a:r>
          </a:p>
          <a:p>
            <a:pPr marL="582676" lvl="1" indent="-291338" algn="l" defTabSz="362204">
              <a:spcBef>
                <a:spcPts val="900"/>
              </a:spcBef>
              <a:buClr>
                <a:srgbClr val="929292"/>
              </a:buClr>
              <a:buSzPct val="60000"/>
              <a:buFont typeface="Zapf Dingbats"/>
              <a:buChar char="❖"/>
              <a:defRPr sz="2232"/>
            </a:pPr>
            <a:r>
              <a:t>Is this model generalizable to </a:t>
            </a:r>
            <a:r>
              <a:rPr i="1"/>
              <a:t>unseen</a:t>
            </a:r>
            <a:r>
              <a:t> data?</a:t>
            </a:r>
          </a:p>
          <a:p>
            <a:pPr marL="582676" lvl="1" indent="-291338" algn="l" defTabSz="362204">
              <a:spcBef>
                <a:spcPts val="900"/>
              </a:spcBef>
              <a:buClr>
                <a:srgbClr val="929292"/>
              </a:buClr>
              <a:buSzPct val="60000"/>
              <a:buFont typeface="Zapf Dingbats"/>
              <a:buChar char="❖"/>
              <a:defRPr sz="2232"/>
            </a:pPr>
            <a:r>
              <a:t>Generalization: performance on “out-of-sample” cases</a:t>
            </a:r>
          </a:p>
        </p:txBody>
      </p:sp>
    </p:spTree>
    <p:extLst>
      <p:ext uri="{BB962C8B-B14F-4D97-AF65-F5344CB8AC3E}">
        <p14:creationId xmlns:p14="http://schemas.microsoft.com/office/powerpoint/2010/main" val="361590206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Training Decision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Decision Trees</a:t>
            </a:r>
          </a:p>
        </p:txBody>
      </p:sp>
      <p:sp>
        <p:nvSpPr>
          <p:cNvPr id="9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2662" y="9258300"/>
            <a:ext cx="266776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grpSp>
        <p:nvGrpSpPr>
          <p:cNvPr id="912" name="Group"/>
          <p:cNvGrpSpPr/>
          <p:nvPr/>
        </p:nvGrpSpPr>
        <p:grpSpPr>
          <a:xfrm>
            <a:off x="988691" y="5547166"/>
            <a:ext cx="9335818" cy="3552884"/>
            <a:chOff x="0" y="0"/>
            <a:chExt cx="9335816" cy="3552883"/>
          </a:xfrm>
        </p:grpSpPr>
        <p:grpSp>
          <p:nvGrpSpPr>
            <p:cNvPr id="909" name="Group"/>
            <p:cNvGrpSpPr/>
            <p:nvPr/>
          </p:nvGrpSpPr>
          <p:grpSpPr>
            <a:xfrm>
              <a:off x="2399675" y="2566"/>
              <a:ext cx="4227350" cy="3305590"/>
              <a:chOff x="0" y="0"/>
              <a:chExt cx="4227348" cy="3305588"/>
            </a:xfrm>
          </p:grpSpPr>
          <p:sp>
            <p:nvSpPr>
              <p:cNvPr id="907" name="Line"/>
              <p:cNvSpPr/>
              <p:nvPr/>
            </p:nvSpPr>
            <p:spPr>
              <a:xfrm>
                <a:off x="0" y="3305588"/>
                <a:ext cx="4227349" cy="1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08" name="Line"/>
              <p:cNvSpPr/>
              <p:nvPr/>
            </p:nvSpPr>
            <p:spPr>
              <a:xfrm flipV="1">
                <a:off x="-1" y="-1"/>
                <a:ext cx="2" cy="3305590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910" name="Model complexity"/>
            <p:cNvSpPr txBox="1"/>
            <p:nvPr/>
          </p:nvSpPr>
          <p:spPr>
            <a:xfrm>
              <a:off x="6766149" y="3044883"/>
              <a:ext cx="256966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Model complexity</a:t>
              </a:r>
            </a:p>
          </p:txBody>
        </p:sp>
        <p:sp>
          <p:nvSpPr>
            <p:cNvPr id="911" name="Predictive Error"/>
            <p:cNvSpPr txBox="1"/>
            <p:nvPr/>
          </p:nvSpPr>
          <p:spPr>
            <a:xfrm>
              <a:off x="-1" y="-1"/>
              <a:ext cx="2260552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Predictive Error</a:t>
              </a:r>
            </a:p>
          </p:txBody>
        </p:sp>
      </p:grpSp>
      <p:grpSp>
        <p:nvGrpSpPr>
          <p:cNvPr id="915" name="Group"/>
          <p:cNvGrpSpPr/>
          <p:nvPr/>
        </p:nvGrpSpPr>
        <p:grpSpPr>
          <a:xfrm>
            <a:off x="8035034" y="5377067"/>
            <a:ext cx="4414819" cy="2300345"/>
            <a:chOff x="0" y="0"/>
            <a:chExt cx="4414818" cy="2300344"/>
          </a:xfrm>
        </p:grpSpPr>
        <p:sp>
          <p:nvSpPr>
            <p:cNvPr id="913" name="What should the curves for training and testing look like?"/>
            <p:cNvSpPr txBox="1"/>
            <p:nvPr/>
          </p:nvSpPr>
          <p:spPr>
            <a:xfrm>
              <a:off x="1112901" y="608534"/>
              <a:ext cx="3301918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What should the curves for training and testing look like?</a:t>
              </a:r>
            </a:p>
          </p:txBody>
        </p:sp>
        <p:pic>
          <p:nvPicPr>
            <p:cNvPr id="914" name="q.jpg" descr="q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51165" cy="2300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6" name="(will be covered in detail in Chap 5, DSB)"/>
          <p:cNvSpPr txBox="1"/>
          <p:nvPr/>
        </p:nvSpPr>
        <p:spPr>
          <a:xfrm>
            <a:off x="8319336" y="7828130"/>
            <a:ext cx="450647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</a:defRPr>
            </a:lvl1pPr>
          </a:lstStyle>
          <a:p>
            <a:r>
              <a:t>(will be covered in detail in Chap 5, DSB)</a:t>
            </a:r>
          </a:p>
        </p:txBody>
      </p:sp>
    </p:spTree>
    <p:extLst>
      <p:ext uri="{BB962C8B-B14F-4D97-AF65-F5344CB8AC3E}">
        <p14:creationId xmlns:p14="http://schemas.microsoft.com/office/powerpoint/2010/main" val="117814400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" grpId="0" animBg="1" advAuto="0"/>
      <p:bldP spid="915" grpId="0" animBg="1" advAuto="0"/>
      <p:bldP spid="916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ree 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Pruning</a:t>
            </a:r>
          </a:p>
        </p:txBody>
      </p:sp>
      <p:sp>
        <p:nvSpPr>
          <p:cNvPr id="919" name="Smaller trees are more desirable…"/>
          <p:cNvSpPr txBox="1">
            <a:spLocks noGrp="1"/>
          </p:cNvSpPr>
          <p:nvPr>
            <p:ph type="body" idx="1"/>
          </p:nvPr>
        </p:nvSpPr>
        <p:spPr>
          <a:xfrm>
            <a:off x="508000" y="2171700"/>
            <a:ext cx="12104193" cy="6573026"/>
          </a:xfrm>
          <a:prstGeom prst="rect">
            <a:avLst/>
          </a:prstGeom>
        </p:spPr>
        <p:txBody>
          <a:bodyPr/>
          <a:lstStyle/>
          <a:p>
            <a:pPr marL="267843" indent="-267843" defTabSz="332993">
              <a:spcBef>
                <a:spcPts val="1300"/>
              </a:spcBef>
              <a:defRPr sz="2052"/>
            </a:pPr>
            <a:r>
              <a:rPr dirty="0"/>
              <a:t>Smaller trees are more desirable</a:t>
            </a:r>
          </a:p>
          <a:p>
            <a:pPr marL="535686" lvl="1" indent="-267843" defTabSz="332993">
              <a:spcBef>
                <a:spcPts val="600"/>
              </a:spcBef>
              <a:defRPr sz="2052">
                <a:solidFill>
                  <a:srgbClr val="FF2600"/>
                </a:solidFill>
              </a:defRPr>
            </a:pPr>
            <a:r>
              <a:rPr dirty="0"/>
              <a:t>Less likely to </a:t>
            </a:r>
            <a:r>
              <a:rPr dirty="0" err="1"/>
              <a:t>overfit</a:t>
            </a:r>
            <a:endParaRPr dirty="0"/>
          </a:p>
          <a:p>
            <a:pPr marL="535686" lvl="1" indent="-267843" defTabSz="332993">
              <a:spcBef>
                <a:spcPts val="600"/>
              </a:spcBef>
              <a:defRPr sz="2052"/>
            </a:pPr>
            <a:r>
              <a:rPr dirty="0"/>
              <a:t>Easier to understand</a:t>
            </a:r>
          </a:p>
          <a:p>
            <a:pPr marL="535686" lvl="1" indent="-267843" defTabSz="332993">
              <a:spcBef>
                <a:spcPts val="600"/>
              </a:spcBef>
              <a:defRPr sz="2052"/>
            </a:pPr>
            <a:r>
              <a:rPr dirty="0"/>
              <a:t>Cheaper to support</a:t>
            </a:r>
          </a:p>
          <a:p>
            <a:pPr marL="267843" indent="-267843" defTabSz="332993">
              <a:spcBef>
                <a:spcPts val="1300"/>
              </a:spcBef>
              <a:defRPr sz="2052"/>
            </a:pPr>
            <a:r>
              <a:rPr dirty="0"/>
              <a:t>Pruning methods</a:t>
            </a:r>
          </a:p>
          <a:p>
            <a:pPr marL="535686" lvl="1" indent="-267843" defTabSz="332993">
              <a:spcBef>
                <a:spcPts val="1300"/>
              </a:spcBef>
              <a:defRPr sz="2052"/>
            </a:pPr>
            <a:r>
              <a:rPr dirty="0"/>
              <a:t>Pre-pruning (top-down)</a:t>
            </a:r>
          </a:p>
          <a:p>
            <a:pPr marL="803529" lvl="2" indent="-267843" defTabSz="332993">
              <a:spcBef>
                <a:spcPts val="1300"/>
              </a:spcBef>
              <a:defRPr sz="2052"/>
            </a:pPr>
            <a:r>
              <a:rPr dirty="0"/>
              <a:t>Stopping criteria while growing the tree</a:t>
            </a:r>
          </a:p>
          <a:p>
            <a:pPr marL="535686" lvl="1" indent="-267843" defTabSz="332993">
              <a:spcBef>
                <a:spcPts val="1300"/>
              </a:spcBef>
              <a:defRPr sz="2052"/>
            </a:pPr>
            <a:r>
              <a:rPr dirty="0"/>
              <a:t>Post-pruning (bottom-up)</a:t>
            </a:r>
          </a:p>
          <a:p>
            <a:pPr marL="803529" lvl="2" indent="-267843" defTabSz="332993">
              <a:spcBef>
                <a:spcPts val="1300"/>
              </a:spcBef>
              <a:defRPr sz="2052"/>
            </a:pPr>
            <a:r>
              <a:rPr dirty="0"/>
              <a:t>Grow the tree, then prune</a:t>
            </a:r>
          </a:p>
          <a:p>
            <a:pPr marL="803529" lvl="2" indent="-267843" defTabSz="332993">
              <a:spcBef>
                <a:spcPts val="1300"/>
              </a:spcBef>
              <a:defRPr sz="2052"/>
            </a:pPr>
            <a:r>
              <a:rPr dirty="0"/>
              <a:t>More popular</a:t>
            </a:r>
          </a:p>
          <a:p>
            <a:pPr marL="535686" lvl="1" indent="-267843" defTabSz="332993">
              <a:spcBef>
                <a:spcPts val="1300"/>
              </a:spcBef>
              <a:defRPr sz="2052"/>
            </a:pPr>
            <a:r>
              <a:rPr dirty="0"/>
              <a:t>Cost-complexity pruning (used by CART): tradeoff </a:t>
            </a:r>
            <a:r>
              <a:rPr b="1" i="1" dirty="0"/>
              <a:t>error</a:t>
            </a:r>
            <a:r>
              <a:rPr dirty="0"/>
              <a:t> vs </a:t>
            </a:r>
            <a:r>
              <a:rPr b="1" i="1" dirty="0"/>
              <a:t>complexity</a:t>
            </a:r>
          </a:p>
          <a:p>
            <a:pPr marL="803529" lvl="2" indent="-267843" defTabSz="332993">
              <a:spcBef>
                <a:spcPts val="1300"/>
              </a:spcBef>
              <a:defRPr sz="2052"/>
            </a:pPr>
            <a:r>
              <a:rPr dirty="0"/>
              <a:t>error is obtained by comparing tree’s predictions with the real labels in data</a:t>
            </a:r>
          </a:p>
          <a:p>
            <a:pPr marL="803529" lvl="2" indent="-267843" defTabSz="332993">
              <a:spcBef>
                <a:spcPts val="1300"/>
              </a:spcBef>
              <a:defRPr sz="2052"/>
            </a:pPr>
            <a:r>
              <a:rPr dirty="0"/>
              <a:t>Complexity is measured by tree size</a:t>
            </a:r>
          </a:p>
        </p:txBody>
      </p:sp>
      <p:sp>
        <p:nvSpPr>
          <p:cNvPr id="9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8624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re-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Pre-Pruning</a:t>
            </a:r>
          </a:p>
        </p:txBody>
      </p:sp>
      <p:sp>
        <p:nvSpPr>
          <p:cNvPr id="926" name="Stop the algorithm before it becomes a fully-grown tre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512" indent="-413512" defTabSz="514095">
              <a:spcBef>
                <a:spcPts val="2100"/>
              </a:spcBef>
              <a:defRPr sz="3256"/>
            </a:pPr>
            <a:r>
              <a:t>Stop the algorithm before it becomes a fully-grown tree</a:t>
            </a:r>
          </a:p>
          <a:p>
            <a:pPr marL="413512" indent="-413512" defTabSz="514095">
              <a:spcBef>
                <a:spcPts val="2100"/>
              </a:spcBef>
              <a:defRPr sz="3256"/>
            </a:pPr>
            <a:r>
              <a:t>Typical stopping conditions for a node:</a:t>
            </a:r>
          </a:p>
          <a:p>
            <a:pPr marL="827024" lvl="1" indent="-413512" defTabSz="514095">
              <a:spcBef>
                <a:spcPts val="1500"/>
              </a:spcBef>
              <a:defRPr sz="3256"/>
            </a:pPr>
            <a:r>
              <a:t>Node is pure: observations in the node belong to the same class</a:t>
            </a:r>
          </a:p>
          <a:p>
            <a:pPr marL="827024" lvl="1" indent="-413512" defTabSz="514095">
              <a:spcBef>
                <a:spcPts val="1500"/>
              </a:spcBef>
              <a:defRPr sz="3256"/>
            </a:pPr>
            <a:r>
              <a:t>Minimum split size reached: the number of observations in the node is lower than a threshold</a:t>
            </a:r>
          </a:p>
          <a:p>
            <a:pPr marL="827024" lvl="1" indent="-413512" defTabSz="514095">
              <a:spcBef>
                <a:spcPts val="1500"/>
              </a:spcBef>
              <a:defRPr sz="3256"/>
            </a:pPr>
            <a:r>
              <a:t>Minimum leaf size reached: the number of observations in one of the </a:t>
            </a:r>
            <a:r>
              <a:rPr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rPr>
              <a:t>child</a:t>
            </a:r>
            <a:r>
              <a:t> nodes is lower than a threshold</a:t>
            </a:r>
          </a:p>
          <a:p>
            <a:pPr marL="827024" lvl="1" indent="-413512" defTabSz="514095">
              <a:spcBef>
                <a:spcPts val="1500"/>
              </a:spcBef>
              <a:defRPr sz="3256"/>
            </a:pPr>
            <a:r>
              <a:t>Maximum depth reached</a:t>
            </a:r>
          </a:p>
        </p:txBody>
      </p:sp>
      <p:sp>
        <p:nvSpPr>
          <p:cNvPr id="9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628968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ost-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Post-Pruning</a:t>
            </a:r>
          </a:p>
        </p:txBody>
      </p:sp>
      <p:sp>
        <p:nvSpPr>
          <p:cNvPr id="930" name="Grow decision tree to its entire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Grow decision tree to its entirety</a:t>
            </a:r>
          </a:p>
          <a:p>
            <a:pPr lvl="1"/>
            <a:r>
              <a:t>Trim the nodes of the decision tree in a bottom-up fashion</a:t>
            </a:r>
          </a:p>
          <a:p>
            <a:r>
              <a:t>If generalization error improves after trimming, replace sub-tree by a leaf node</a:t>
            </a:r>
          </a:p>
          <a:p>
            <a:pPr lvl="1"/>
            <a:r>
              <a:t>Class label of leaf node is determined from majority class of instances in the sub-tree</a:t>
            </a:r>
          </a:p>
        </p:txBody>
      </p:sp>
      <p:sp>
        <p:nvSpPr>
          <p:cNvPr id="9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623322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Example of Post 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of Post Pruning</a:t>
            </a:r>
          </a:p>
        </p:txBody>
      </p:sp>
      <p:sp>
        <p:nvSpPr>
          <p:cNvPr id="934" name="Definition: Pruning a brach Tk from a tree T consists of deleting all descendants of k except its root node. T-Tk is the pruned tree.…"/>
          <p:cNvSpPr txBox="1">
            <a:spLocks noGrp="1"/>
          </p:cNvSpPr>
          <p:nvPr>
            <p:ph type="body" sz="quarter" idx="1"/>
          </p:nvPr>
        </p:nvSpPr>
        <p:spPr>
          <a:xfrm>
            <a:off x="617714" y="7016021"/>
            <a:ext cx="11769372" cy="2067599"/>
          </a:xfrm>
          <a:prstGeom prst="rect">
            <a:avLst/>
          </a:prstGeom>
        </p:spPr>
        <p:txBody>
          <a:bodyPr/>
          <a:lstStyle/>
          <a:p>
            <a:pPr marL="338328" indent="-338328" defTabSz="420624">
              <a:spcBef>
                <a:spcPts val="1700"/>
              </a:spcBef>
              <a:defRPr sz="2592"/>
            </a:pPr>
            <a:r>
              <a:rPr dirty="0"/>
              <a:t>Definition: Pruning a bra</a:t>
            </a:r>
            <a:r>
              <a:rPr lang="en-US" dirty="0"/>
              <a:t>n</a:t>
            </a:r>
            <a:r>
              <a:rPr dirty="0"/>
              <a:t>ch </a:t>
            </a:r>
            <a:r>
              <a:rPr dirty="0" err="1"/>
              <a:t>T</a:t>
            </a:r>
            <a:r>
              <a:rPr baseline="-5999" dirty="0" err="1"/>
              <a:t>k</a:t>
            </a:r>
            <a:r>
              <a:rPr dirty="0"/>
              <a:t> from a tree T consists of deleting all descendants of k except its root node. T-</a:t>
            </a:r>
            <a:r>
              <a:rPr dirty="0" err="1"/>
              <a:t>T</a:t>
            </a:r>
            <a:r>
              <a:rPr baseline="-5999" dirty="0" err="1"/>
              <a:t>k</a:t>
            </a:r>
            <a:r>
              <a:rPr dirty="0"/>
              <a:t> is the pruned tree.</a:t>
            </a:r>
          </a:p>
          <a:p>
            <a:pPr marL="338328" indent="-338328" defTabSz="420624">
              <a:spcBef>
                <a:spcPts val="1700"/>
              </a:spcBef>
              <a:defRPr sz="2592"/>
            </a:pPr>
            <a:r>
              <a:rPr dirty="0"/>
              <a:t>Performance of the tentative pruned tree T-</a:t>
            </a:r>
            <a:r>
              <a:rPr dirty="0" err="1"/>
              <a:t>T</a:t>
            </a:r>
            <a:r>
              <a:rPr baseline="-5999" dirty="0" err="1"/>
              <a:t>k</a:t>
            </a:r>
            <a:r>
              <a:rPr dirty="0"/>
              <a:t> is evaluated on validation data</a:t>
            </a:r>
          </a:p>
        </p:txBody>
      </p:sp>
      <p:sp>
        <p:nvSpPr>
          <p:cNvPr id="9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901" y="2828590"/>
            <a:ext cx="4060957" cy="3378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2796" y="2897534"/>
            <a:ext cx="31623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9654" y="2790321"/>
            <a:ext cx="3162301" cy="2925128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Tree T"/>
          <p:cNvSpPr txBox="1"/>
          <p:nvPr/>
        </p:nvSpPr>
        <p:spPr>
          <a:xfrm>
            <a:off x="3232039" y="6028382"/>
            <a:ext cx="94372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Tree T</a:t>
            </a:r>
          </a:p>
        </p:txBody>
      </p:sp>
      <p:sp>
        <p:nvSpPr>
          <p:cNvPr id="940" name="Branch T2"/>
          <p:cNvSpPr txBox="1"/>
          <p:nvPr/>
        </p:nvSpPr>
        <p:spPr>
          <a:xfrm>
            <a:off x="6320634" y="5927449"/>
            <a:ext cx="14279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Branch T</a:t>
            </a:r>
            <a:r>
              <a:rPr baseline="-5999"/>
              <a:t>2</a:t>
            </a:r>
          </a:p>
        </p:txBody>
      </p:sp>
      <p:sp>
        <p:nvSpPr>
          <p:cNvPr id="941" name="Tree T- T2"/>
          <p:cNvSpPr txBox="1"/>
          <p:nvPr/>
        </p:nvSpPr>
        <p:spPr>
          <a:xfrm>
            <a:off x="9240818" y="5927449"/>
            <a:ext cx="13931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Tree T- T</a:t>
            </a:r>
            <a:r>
              <a:rPr baseline="-5999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4255192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ost-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Post-Pruning</a:t>
            </a:r>
          </a:p>
        </p:txBody>
      </p:sp>
      <p:sp>
        <p:nvSpPr>
          <p:cNvPr id="944" name="Cross-Valid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221" indent="-371221" defTabSz="461518">
              <a:spcBef>
                <a:spcPts val="1800"/>
              </a:spcBef>
              <a:defRPr sz="2844"/>
            </a:pPr>
            <a:r>
              <a:t>Cross-Validation</a:t>
            </a:r>
          </a:p>
          <a:p>
            <a:pPr marL="742442" lvl="1" indent="-371221" defTabSz="461518">
              <a:spcBef>
                <a:spcPts val="1800"/>
              </a:spcBef>
              <a:defRPr sz="2844"/>
            </a:pPr>
            <a:r>
              <a:t>Divide the data into 10 roughly-equal parts, each containing a similar distribution for the target variable. </a:t>
            </a:r>
          </a:p>
          <a:p>
            <a:pPr marL="742442" lvl="1" indent="-371221" defTabSz="461518">
              <a:spcBef>
                <a:spcPts val="1800"/>
              </a:spcBef>
              <a:defRPr sz="2844"/>
            </a:pPr>
            <a:r>
              <a:t>CART takes 9 parts of the data, constructs the largest possible tree, and uses the remaining 1/10 of the data to obtain initial estimates the cost function  </a:t>
            </a:r>
          </a:p>
          <a:p>
            <a:pPr marL="742442" lvl="1" indent="-371221" defTabSz="461518">
              <a:spcBef>
                <a:spcPts val="1800"/>
              </a:spcBef>
              <a:defRPr sz="2844"/>
            </a:pPr>
            <a:r>
              <a:t>The same process is then repeated on another 9/10 of the data while using a different 1/10 part as the test sample. The process continues until each part of the data has been held in reserve one time as a test sample. The results of the 10 mini-test samples are then combined to form an estimate of performance for trees of each possible size.</a:t>
            </a:r>
          </a:p>
        </p:txBody>
      </p:sp>
      <p:sp>
        <p:nvSpPr>
          <p:cNvPr id="9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2662" y="9258300"/>
            <a:ext cx="266776" cy="40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518789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Error-Complexity Pr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Error-Complexity Pruning</a:t>
            </a:r>
          </a:p>
        </p:txBody>
      </p:sp>
      <p:sp>
        <p:nvSpPr>
          <p:cNvPr id="950" name="General approach: tradeoff error vs complex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512" indent="-413512" defTabSz="514095">
              <a:spcBef>
                <a:spcPts val="2100"/>
              </a:spcBef>
              <a:defRPr sz="3168"/>
            </a:pPr>
            <a:r>
              <a:t>General approach: tradeoff error vs complexity</a:t>
            </a:r>
          </a:p>
          <a:p>
            <a:pPr marL="413512" indent="-413512" defTabSz="514095">
              <a:spcBef>
                <a:spcPts val="2100"/>
              </a:spcBef>
              <a:defRPr sz="3168"/>
            </a:pPr>
            <a:r>
              <a:t>C(T) = Error(T) + α Complexity(T)</a:t>
            </a:r>
          </a:p>
          <a:p>
            <a:pPr marL="827024" lvl="1" indent="-413512" defTabSz="514095">
              <a:spcBef>
                <a:spcPts val="2100"/>
              </a:spcBef>
              <a:defRPr sz="3168"/>
            </a:pPr>
            <a:r>
              <a:t>C(T) = cost complexity of a tree</a:t>
            </a:r>
          </a:p>
          <a:p>
            <a:pPr marL="827024" lvl="1" indent="-413512" defTabSz="514095">
              <a:spcBef>
                <a:spcPts val="2100"/>
              </a:spcBef>
              <a:defRPr sz="3168"/>
            </a:pPr>
            <a:r>
              <a:t>Error(T) = error rate (or squared error/variance for regression)</a:t>
            </a:r>
          </a:p>
          <a:p>
            <a:pPr marL="827024" lvl="1" indent="-413512" defTabSz="514095">
              <a:spcBef>
                <a:spcPts val="2100"/>
              </a:spcBef>
              <a:defRPr sz="3168"/>
            </a:pPr>
            <a:r>
              <a:t>Complexity(T) = complexity of a tree, measured by # of splits</a:t>
            </a:r>
          </a:p>
          <a:p>
            <a:pPr marL="827024" lvl="1" indent="-413512" defTabSz="514095">
              <a:spcBef>
                <a:spcPts val="2100"/>
              </a:spcBef>
              <a:defRPr sz="3168"/>
            </a:pPr>
            <a:r>
              <a:t>α = penalty factor attached to tree size (set by user)</a:t>
            </a:r>
          </a:p>
          <a:p>
            <a:pPr marL="413512" indent="-413512" defTabSz="514095">
              <a:spcBef>
                <a:spcPts val="2100"/>
              </a:spcBef>
              <a:defRPr sz="3168"/>
            </a:pPr>
            <a:r>
              <a:t>Among trees of given size, choose the one with lowest C</a:t>
            </a:r>
          </a:p>
        </p:txBody>
      </p:sp>
      <p:sp>
        <p:nvSpPr>
          <p:cNvPr id="9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7454182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Advantages of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 of trees</a:t>
            </a:r>
          </a:p>
        </p:txBody>
      </p:sp>
      <p:sp>
        <p:nvSpPr>
          <p:cNvPr id="957" name="Can cope with any data structure of any typ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cope with any data structure of any type</a:t>
            </a:r>
          </a:p>
          <a:p>
            <a:r>
              <a:t>Classification has a simple and interpretable from</a:t>
            </a:r>
          </a:p>
          <a:p>
            <a:r>
              <a:t>Variable selection &amp; reduction is automatic</a:t>
            </a:r>
          </a:p>
          <a:p>
            <a:r>
              <a:t>Is robust with respect to outliers</a:t>
            </a:r>
          </a:p>
          <a:p>
            <a:r>
              <a:t>Can work without extensive handling of missing data</a:t>
            </a:r>
          </a:p>
        </p:txBody>
      </p:sp>
      <p:sp>
        <p:nvSpPr>
          <p:cNvPr id="9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23229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Disadvantages of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Disadvantages of trees</a:t>
            </a:r>
          </a:p>
        </p:txBody>
      </p:sp>
      <p:sp>
        <p:nvSpPr>
          <p:cNvPr id="961" name="May not perform well where there is structure in the data that is not well captured by horizontal or vertical splits"/>
          <p:cNvSpPr txBox="1">
            <a:spLocks noGrp="1"/>
          </p:cNvSpPr>
          <p:nvPr>
            <p:ph type="body" sz="quarter" idx="1"/>
          </p:nvPr>
        </p:nvSpPr>
        <p:spPr>
          <a:xfrm>
            <a:off x="508000" y="2116543"/>
            <a:ext cx="11988800" cy="1714822"/>
          </a:xfrm>
          <a:prstGeom prst="rect">
            <a:avLst/>
          </a:prstGeom>
        </p:spPr>
        <p:txBody>
          <a:bodyPr/>
          <a:lstStyle>
            <a:lvl1pPr marL="460502" indent="-460502" defTabSz="572516">
              <a:spcBef>
                <a:spcPts val="2300"/>
              </a:spcBef>
              <a:defRPr sz="3528"/>
            </a:lvl1pPr>
          </a:lstStyle>
          <a:p>
            <a:r>
              <a:t>May not perform well where there is structure in the data that is not well captured by horizontal or vertical splits</a:t>
            </a:r>
          </a:p>
        </p:txBody>
      </p:sp>
      <p:sp>
        <p:nvSpPr>
          <p:cNvPr id="9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grpSp>
        <p:nvGrpSpPr>
          <p:cNvPr id="1027" name="Group"/>
          <p:cNvGrpSpPr/>
          <p:nvPr/>
        </p:nvGrpSpPr>
        <p:grpSpPr>
          <a:xfrm>
            <a:off x="1567023" y="3928607"/>
            <a:ext cx="4724051" cy="4800397"/>
            <a:chOff x="-5730" y="-576842"/>
            <a:chExt cx="4724050" cy="4800395"/>
          </a:xfrm>
        </p:grpSpPr>
        <p:sp>
          <p:nvSpPr>
            <p:cNvPr id="963" name="Circle"/>
            <p:cNvSpPr/>
            <p:nvPr/>
          </p:nvSpPr>
          <p:spPr>
            <a:xfrm>
              <a:off x="455052" y="2149969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4" name="Circle"/>
            <p:cNvSpPr/>
            <p:nvPr/>
          </p:nvSpPr>
          <p:spPr>
            <a:xfrm>
              <a:off x="527127" y="3258120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5" name="Circle"/>
            <p:cNvSpPr/>
            <p:nvPr/>
          </p:nvSpPr>
          <p:spPr>
            <a:xfrm>
              <a:off x="932548" y="2294119"/>
              <a:ext cx="108113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6" name="Circle"/>
            <p:cNvSpPr/>
            <p:nvPr/>
          </p:nvSpPr>
          <p:spPr>
            <a:xfrm>
              <a:off x="1076698" y="2414245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7" name="Circle"/>
            <p:cNvSpPr/>
            <p:nvPr/>
          </p:nvSpPr>
          <p:spPr>
            <a:xfrm>
              <a:off x="1337969" y="2681521"/>
              <a:ext cx="108114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Circle"/>
            <p:cNvSpPr/>
            <p:nvPr/>
          </p:nvSpPr>
          <p:spPr>
            <a:xfrm>
              <a:off x="1211838" y="3122980"/>
              <a:ext cx="108114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69" name="Circle"/>
            <p:cNvSpPr/>
            <p:nvPr/>
          </p:nvSpPr>
          <p:spPr>
            <a:xfrm>
              <a:off x="1148773" y="3825710"/>
              <a:ext cx="108113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0" name="Circle"/>
            <p:cNvSpPr/>
            <p:nvPr/>
          </p:nvSpPr>
          <p:spPr>
            <a:xfrm>
              <a:off x="1632179" y="2987840"/>
              <a:ext cx="108113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1" name="Circle"/>
            <p:cNvSpPr/>
            <p:nvPr/>
          </p:nvSpPr>
          <p:spPr>
            <a:xfrm>
              <a:off x="1076698" y="1474267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2" name="Circle"/>
            <p:cNvSpPr/>
            <p:nvPr/>
          </p:nvSpPr>
          <p:spPr>
            <a:xfrm>
              <a:off x="1905559" y="915687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3" name="Circle"/>
            <p:cNvSpPr/>
            <p:nvPr/>
          </p:nvSpPr>
          <p:spPr>
            <a:xfrm>
              <a:off x="1905559" y="2555390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4" name="Circle"/>
            <p:cNvSpPr/>
            <p:nvPr/>
          </p:nvSpPr>
          <p:spPr>
            <a:xfrm>
              <a:off x="1491128" y="2145465"/>
              <a:ext cx="108114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5" name="Circle"/>
            <p:cNvSpPr/>
            <p:nvPr/>
          </p:nvSpPr>
          <p:spPr>
            <a:xfrm>
              <a:off x="1770418" y="3537410"/>
              <a:ext cx="108114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6" name="Circle"/>
            <p:cNvSpPr/>
            <p:nvPr/>
          </p:nvSpPr>
          <p:spPr>
            <a:xfrm>
              <a:off x="2319989" y="2555390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7" name="Circle"/>
            <p:cNvSpPr/>
            <p:nvPr/>
          </p:nvSpPr>
          <p:spPr>
            <a:xfrm>
              <a:off x="2482158" y="3068924"/>
              <a:ext cx="108113" cy="108113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Circle"/>
            <p:cNvSpPr/>
            <p:nvPr/>
          </p:nvSpPr>
          <p:spPr>
            <a:xfrm>
              <a:off x="2545223" y="2681521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Circle"/>
            <p:cNvSpPr/>
            <p:nvPr/>
          </p:nvSpPr>
          <p:spPr>
            <a:xfrm>
              <a:off x="2869560" y="2681521"/>
              <a:ext cx="108113" cy="108114"/>
            </a:xfrm>
            <a:prstGeom prst="ellipse">
              <a:avLst/>
            </a:prstGeom>
            <a:solidFill>
              <a:schemeClr val="accent1">
                <a:hueOff val="369196"/>
                <a:satOff val="13972"/>
                <a:lumOff val="-244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grpSp>
          <p:nvGrpSpPr>
            <p:cNvPr id="982" name="Group"/>
            <p:cNvGrpSpPr/>
            <p:nvPr/>
          </p:nvGrpSpPr>
          <p:grpSpPr>
            <a:xfrm>
              <a:off x="2524066" y="1032292"/>
              <a:ext cx="150427" cy="150427"/>
              <a:chOff x="0" y="0"/>
              <a:chExt cx="150426" cy="150426"/>
            </a:xfrm>
          </p:grpSpPr>
          <p:sp>
            <p:nvSpPr>
              <p:cNvPr id="980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1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985" name="Group"/>
            <p:cNvGrpSpPr/>
            <p:nvPr/>
          </p:nvGrpSpPr>
          <p:grpSpPr>
            <a:xfrm>
              <a:off x="2803356" y="347533"/>
              <a:ext cx="150428" cy="150427"/>
              <a:chOff x="0" y="0"/>
              <a:chExt cx="150426" cy="150426"/>
            </a:xfrm>
          </p:grpSpPr>
          <p:sp>
            <p:nvSpPr>
              <p:cNvPr id="983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4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3083162" y="615936"/>
              <a:ext cx="150427" cy="150428"/>
              <a:chOff x="0" y="0"/>
              <a:chExt cx="150426" cy="150426"/>
            </a:xfrm>
          </p:grpSpPr>
          <p:sp>
            <p:nvSpPr>
              <p:cNvPr id="986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87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991" name="Group"/>
            <p:cNvGrpSpPr/>
            <p:nvPr/>
          </p:nvGrpSpPr>
          <p:grpSpPr>
            <a:xfrm>
              <a:off x="3083162" y="1032042"/>
              <a:ext cx="150427" cy="150428"/>
              <a:chOff x="0" y="0"/>
              <a:chExt cx="150426" cy="150426"/>
            </a:xfrm>
          </p:grpSpPr>
          <p:sp>
            <p:nvSpPr>
              <p:cNvPr id="989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90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994" name="Group"/>
            <p:cNvGrpSpPr/>
            <p:nvPr/>
          </p:nvGrpSpPr>
          <p:grpSpPr>
            <a:xfrm>
              <a:off x="3771298" y="347533"/>
              <a:ext cx="150427" cy="150427"/>
              <a:chOff x="0" y="0"/>
              <a:chExt cx="150426" cy="150426"/>
            </a:xfrm>
          </p:grpSpPr>
          <p:sp>
            <p:nvSpPr>
              <p:cNvPr id="992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93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997" name="Group"/>
            <p:cNvGrpSpPr/>
            <p:nvPr/>
          </p:nvGrpSpPr>
          <p:grpSpPr>
            <a:xfrm>
              <a:off x="3911804" y="756451"/>
              <a:ext cx="150427" cy="150427"/>
              <a:chOff x="0" y="0"/>
              <a:chExt cx="150426" cy="150426"/>
            </a:xfrm>
          </p:grpSpPr>
          <p:sp>
            <p:nvSpPr>
              <p:cNvPr id="995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96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00" name="Group"/>
            <p:cNvGrpSpPr/>
            <p:nvPr/>
          </p:nvGrpSpPr>
          <p:grpSpPr>
            <a:xfrm>
              <a:off x="3771298" y="1029201"/>
              <a:ext cx="150427" cy="150427"/>
              <a:chOff x="0" y="0"/>
              <a:chExt cx="150426" cy="150426"/>
            </a:xfrm>
          </p:grpSpPr>
          <p:sp>
            <p:nvSpPr>
              <p:cNvPr id="998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999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03" name="Group"/>
            <p:cNvGrpSpPr/>
            <p:nvPr/>
          </p:nvGrpSpPr>
          <p:grpSpPr>
            <a:xfrm>
              <a:off x="3216462" y="1721769"/>
              <a:ext cx="150427" cy="150427"/>
              <a:chOff x="0" y="0"/>
              <a:chExt cx="150426" cy="150426"/>
            </a:xfrm>
          </p:grpSpPr>
          <p:sp>
            <p:nvSpPr>
              <p:cNvPr id="1001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02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06" name="Group"/>
            <p:cNvGrpSpPr/>
            <p:nvPr/>
          </p:nvGrpSpPr>
          <p:grpSpPr>
            <a:xfrm>
              <a:off x="1487990" y="1050310"/>
              <a:ext cx="150427" cy="150428"/>
              <a:chOff x="0" y="0"/>
              <a:chExt cx="150426" cy="150426"/>
            </a:xfrm>
          </p:grpSpPr>
          <p:sp>
            <p:nvSpPr>
              <p:cNvPr id="1004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05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09" name="Group"/>
            <p:cNvGrpSpPr/>
            <p:nvPr/>
          </p:nvGrpSpPr>
          <p:grpSpPr>
            <a:xfrm>
              <a:off x="1551955" y="68307"/>
              <a:ext cx="150427" cy="150427"/>
              <a:chOff x="0" y="0"/>
              <a:chExt cx="150426" cy="150426"/>
            </a:xfrm>
          </p:grpSpPr>
          <p:sp>
            <p:nvSpPr>
              <p:cNvPr id="1007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08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12" name="Group"/>
            <p:cNvGrpSpPr/>
            <p:nvPr/>
          </p:nvGrpSpPr>
          <p:grpSpPr>
            <a:xfrm>
              <a:off x="3641596" y="1172326"/>
              <a:ext cx="150427" cy="150427"/>
              <a:chOff x="0" y="0"/>
              <a:chExt cx="150426" cy="150426"/>
            </a:xfrm>
          </p:grpSpPr>
          <p:sp>
            <p:nvSpPr>
              <p:cNvPr id="1010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11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15" name="Group"/>
            <p:cNvGrpSpPr/>
            <p:nvPr/>
          </p:nvGrpSpPr>
          <p:grpSpPr>
            <a:xfrm>
              <a:off x="3771298" y="1583490"/>
              <a:ext cx="150427" cy="150428"/>
              <a:chOff x="0" y="0"/>
              <a:chExt cx="150426" cy="150426"/>
            </a:xfrm>
          </p:grpSpPr>
          <p:sp>
            <p:nvSpPr>
              <p:cNvPr id="1013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14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18" name="Group"/>
            <p:cNvGrpSpPr/>
            <p:nvPr/>
          </p:nvGrpSpPr>
          <p:grpSpPr>
            <a:xfrm>
              <a:off x="2527204" y="2151080"/>
              <a:ext cx="150428" cy="150427"/>
              <a:chOff x="0" y="0"/>
              <a:chExt cx="150426" cy="150426"/>
            </a:xfrm>
          </p:grpSpPr>
          <p:sp>
            <p:nvSpPr>
              <p:cNvPr id="1016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17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21" name="Group"/>
            <p:cNvGrpSpPr/>
            <p:nvPr/>
          </p:nvGrpSpPr>
          <p:grpSpPr>
            <a:xfrm>
              <a:off x="3083162" y="2426121"/>
              <a:ext cx="150427" cy="150427"/>
              <a:chOff x="0" y="0"/>
              <a:chExt cx="150426" cy="150426"/>
            </a:xfrm>
          </p:grpSpPr>
          <p:sp>
            <p:nvSpPr>
              <p:cNvPr id="1019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0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grpSp>
          <p:nvGrpSpPr>
            <p:cNvPr id="1024" name="Group"/>
            <p:cNvGrpSpPr/>
            <p:nvPr/>
          </p:nvGrpSpPr>
          <p:grpSpPr>
            <a:xfrm>
              <a:off x="3641596" y="2839574"/>
              <a:ext cx="150427" cy="150428"/>
              <a:chOff x="0" y="0"/>
              <a:chExt cx="150426" cy="150426"/>
            </a:xfrm>
          </p:grpSpPr>
          <p:sp>
            <p:nvSpPr>
              <p:cNvPr id="1022" name="Line"/>
              <p:cNvSpPr/>
              <p:nvPr/>
            </p:nvSpPr>
            <p:spPr>
              <a:xfrm>
                <a:off x="0" y="75213"/>
                <a:ext cx="150427" cy="1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1023" name="Line"/>
              <p:cNvSpPr/>
              <p:nvPr/>
            </p:nvSpPr>
            <p:spPr>
              <a:xfrm flipV="1">
                <a:off x="81417" y="-1"/>
                <a:ext cx="1" cy="150428"/>
              </a:xfrm>
              <a:prstGeom prst="line">
                <a:avLst/>
              </a:prstGeom>
              <a:noFill/>
              <a:ln w="63500" cap="flat">
                <a:solidFill>
                  <a:schemeClr val="accent1">
                    <a:hueOff val="369194"/>
                    <a:satOff val="6343"/>
                    <a:lumOff val="-1396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</p:grpSp>
        <p:sp>
          <p:nvSpPr>
            <p:cNvPr id="1025" name="Line"/>
            <p:cNvSpPr/>
            <p:nvPr/>
          </p:nvSpPr>
          <p:spPr>
            <a:xfrm flipV="1">
              <a:off x="-1" y="-576843"/>
              <a:ext cx="2" cy="4782110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26" name="Line"/>
            <p:cNvSpPr/>
            <p:nvPr/>
          </p:nvSpPr>
          <p:spPr>
            <a:xfrm>
              <a:off x="-5731" y="4223553"/>
              <a:ext cx="4724051" cy="1"/>
            </a:xfrm>
            <a:prstGeom prst="line">
              <a:avLst/>
            </a:prstGeom>
            <a:noFill/>
            <a:ln w="38100" cap="flat">
              <a:solidFill>
                <a:srgbClr val="4141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1030" name="Group"/>
          <p:cNvGrpSpPr/>
          <p:nvPr/>
        </p:nvGrpSpPr>
        <p:grpSpPr>
          <a:xfrm>
            <a:off x="895708" y="3702050"/>
            <a:ext cx="4814553" cy="5429663"/>
            <a:chOff x="231485" y="-2633837"/>
            <a:chExt cx="4814551" cy="5429662"/>
          </a:xfrm>
        </p:grpSpPr>
        <p:sp>
          <p:nvSpPr>
            <p:cNvPr id="1028" name="Age"/>
            <p:cNvSpPr txBox="1"/>
            <p:nvPr/>
          </p:nvSpPr>
          <p:spPr>
            <a:xfrm>
              <a:off x="231485" y="-2633838"/>
              <a:ext cx="492481" cy="465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 b="1"/>
              </a:lvl1pPr>
            </a:lstStyle>
            <a:p>
              <a:r>
                <a:t>Age</a:t>
              </a:r>
            </a:p>
          </p:txBody>
        </p:sp>
        <p:sp>
          <p:nvSpPr>
            <p:cNvPr id="1029" name="Balance"/>
            <p:cNvSpPr txBox="1"/>
            <p:nvPr/>
          </p:nvSpPr>
          <p:spPr>
            <a:xfrm>
              <a:off x="4107142" y="2397261"/>
              <a:ext cx="938896" cy="398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000" b="1"/>
              </a:lvl1pPr>
            </a:lstStyle>
            <a:p>
              <a:r>
                <a:t>Balance</a:t>
              </a:r>
            </a:p>
          </p:txBody>
        </p:sp>
      </p:grpSp>
      <p:grpSp>
        <p:nvGrpSpPr>
          <p:cNvPr id="1034" name="Group"/>
          <p:cNvGrpSpPr/>
          <p:nvPr/>
        </p:nvGrpSpPr>
        <p:grpSpPr>
          <a:xfrm>
            <a:off x="1611130" y="4493727"/>
            <a:ext cx="4300326" cy="4223555"/>
            <a:chOff x="0" y="0"/>
            <a:chExt cx="4300325" cy="4223553"/>
          </a:xfrm>
        </p:grpSpPr>
        <p:sp>
          <p:nvSpPr>
            <p:cNvPr id="1031" name="Line"/>
            <p:cNvSpPr/>
            <p:nvPr/>
          </p:nvSpPr>
          <p:spPr>
            <a:xfrm flipV="1">
              <a:off x="2144143" y="0"/>
              <a:ext cx="1" cy="4223554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2" name="Group"/>
            <p:cNvSpPr/>
            <p:nvPr/>
          </p:nvSpPr>
          <p:spPr>
            <a:xfrm>
              <a:off x="-1" y="1348413"/>
              <a:ext cx="2147008" cy="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33" name="Group"/>
            <p:cNvSpPr/>
            <p:nvPr/>
          </p:nvSpPr>
          <p:spPr>
            <a:xfrm>
              <a:off x="2153318" y="1949898"/>
              <a:ext cx="2147008" cy="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375889"/>
                  <a:satOff val="-9195"/>
                  <a:lumOff val="-14901"/>
                </a:schemeClr>
              </a:solidFill>
              <a:custDash>
                <a:ds d="600000" sp="6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035" name="Line"/>
          <p:cNvSpPr/>
          <p:nvPr/>
        </p:nvSpPr>
        <p:spPr>
          <a:xfrm>
            <a:off x="1643760" y="4474884"/>
            <a:ext cx="4570577" cy="4204677"/>
          </a:xfrm>
          <a:prstGeom prst="line">
            <a:avLst/>
          </a:prstGeom>
          <a:ln w="63500">
            <a:solidFill>
              <a:schemeClr val="accent6">
                <a:hueOff val="348960"/>
                <a:satOff val="-2270"/>
                <a:lumOff val="-12285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036" name="“True” boundary may not be closely approximated by a linear boundary!…"/>
          <p:cNvSpPr txBox="1"/>
          <p:nvPr/>
        </p:nvSpPr>
        <p:spPr>
          <a:xfrm>
            <a:off x="6678989" y="4564999"/>
            <a:ext cx="6109871" cy="352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0297" algn="l" defTabSz="461518">
              <a:spcBef>
                <a:spcPts val="1800"/>
              </a:spcBef>
              <a:buClr>
                <a:srgbClr val="929292"/>
              </a:buClr>
              <a:buSzPct val="100000"/>
              <a:defRPr sz="3081">
                <a:solidFill>
                  <a:srgbClr val="000000"/>
                </a:solidFill>
              </a:defRPr>
            </a:pPr>
            <a:endParaRPr dirty="0"/>
          </a:p>
          <a:p>
            <a:pPr marL="551815" indent="-461518" algn="l" defTabSz="461518">
              <a:spcBef>
                <a:spcPts val="1800"/>
              </a:spcBef>
              <a:buClr>
                <a:srgbClr val="929292"/>
              </a:buClr>
              <a:buSzPct val="100000"/>
              <a:buFont typeface="Zapf Dingbats"/>
              <a:buChar char="❖"/>
              <a:defRPr sz="3081">
                <a:solidFill>
                  <a:srgbClr val="000000"/>
                </a:solidFill>
              </a:defRPr>
            </a:pPr>
            <a:r>
              <a:rPr dirty="0"/>
              <a:t>One of the reasons decision trees may not be the most accurate classifier</a:t>
            </a:r>
          </a:p>
        </p:txBody>
      </p:sp>
    </p:spTree>
    <p:extLst>
      <p:ext uri="{BB962C8B-B14F-4D97-AF65-F5344CB8AC3E}">
        <p14:creationId xmlns:p14="http://schemas.microsoft.com/office/powerpoint/2010/main" val="365543055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" grpId="0" animBg="1" advAuto="0"/>
      <p:bldP spid="1035" grpId="0" animBg="1" advAuto="0"/>
      <p:bldP spid="103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547" name="we can obtain two pure groups by splitting according to attribute body shape:"/>
          <p:cNvSpPr txBox="1">
            <a:spLocks noGrp="1"/>
          </p:cNvSpPr>
          <p:nvPr>
            <p:ph type="body" sz="quarter" idx="1"/>
          </p:nvPr>
        </p:nvSpPr>
        <p:spPr>
          <a:xfrm>
            <a:off x="508000" y="2324100"/>
            <a:ext cx="11988800" cy="1250952"/>
          </a:xfrm>
          <a:prstGeom prst="rect">
            <a:avLst/>
          </a:prstGeom>
        </p:spPr>
        <p:txBody>
          <a:bodyPr/>
          <a:lstStyle/>
          <a:p>
            <a:pPr marL="446404" indent="-446404" defTabSz="554990">
              <a:spcBef>
                <a:spcPts val="2200"/>
              </a:spcBef>
              <a:defRPr sz="3420"/>
            </a:pPr>
            <a:r>
              <a:t>we can obtain two </a:t>
            </a:r>
            <a:r>
              <a:rPr i="1"/>
              <a:t>pure</a:t>
            </a:r>
            <a:r>
              <a:t> groups by splitting according to attribute </a:t>
            </a:r>
            <a:r>
              <a:rPr i="1"/>
              <a:t>body shape</a:t>
            </a:r>
            <a:r>
              <a:t>:  </a:t>
            </a:r>
          </a:p>
        </p:txBody>
      </p:sp>
      <p:pic>
        <p:nvPicPr>
          <p:cNvPr id="548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9393" y="7149096"/>
            <a:ext cx="2479041" cy="26009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51" name="Group"/>
          <p:cNvGrpSpPr/>
          <p:nvPr/>
        </p:nvGrpSpPr>
        <p:grpSpPr>
          <a:xfrm>
            <a:off x="10250623" y="7203283"/>
            <a:ext cx="1530774" cy="2492588"/>
            <a:chOff x="0" y="0"/>
            <a:chExt cx="1530773" cy="2492586"/>
          </a:xfrm>
        </p:grpSpPr>
        <p:pic>
          <p:nvPicPr>
            <p:cNvPr id="549" name="image7.png" descr="image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30774" cy="2492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Oval"/>
            <p:cNvSpPr/>
            <p:nvPr/>
          </p:nvSpPr>
          <p:spPr>
            <a:xfrm>
              <a:off x="141762" y="745068"/>
              <a:ext cx="595355" cy="1083734"/>
            </a:xfrm>
            <a:prstGeom prst="ellipse">
              <a:avLst/>
            </a:prstGeom>
            <a:solidFill>
              <a:srgbClr val="080808"/>
            </a:solidFill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4996725" y="3702050"/>
            <a:ext cx="3632343" cy="2654965"/>
            <a:chOff x="0" y="0"/>
            <a:chExt cx="3632341" cy="2654964"/>
          </a:xfrm>
        </p:grpSpPr>
        <p:pic>
          <p:nvPicPr>
            <p:cNvPr id="552" name="image4.png" descr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32342" cy="26549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3" name="image5.png" descr="image5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25591" y="277166"/>
              <a:ext cx="554335" cy="5397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Oval"/>
            <p:cNvSpPr/>
            <p:nvPr/>
          </p:nvSpPr>
          <p:spPr>
            <a:xfrm>
              <a:off x="1117469" y="816912"/>
              <a:ext cx="641107" cy="1167018"/>
            </a:xfrm>
            <a:prstGeom prst="ellipse">
              <a:avLst/>
            </a:prstGeom>
            <a:solidFill>
              <a:srgbClr val="080808"/>
            </a:solidFill>
            <a:ln w="12700" cap="flat">
              <a:solidFill>
                <a:srgbClr val="080808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4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1847524" y="5537816"/>
            <a:ext cx="9236156" cy="1611159"/>
            <a:chOff x="0" y="0"/>
            <a:chExt cx="9236154" cy="1611157"/>
          </a:xfrm>
        </p:grpSpPr>
        <p:grpSp>
          <p:nvGrpSpPr>
            <p:cNvPr id="558" name="Group"/>
            <p:cNvGrpSpPr/>
            <p:nvPr/>
          </p:nvGrpSpPr>
          <p:grpSpPr>
            <a:xfrm>
              <a:off x="0" y="0"/>
              <a:ext cx="3236268" cy="1611158"/>
              <a:chOff x="0" y="0"/>
              <a:chExt cx="3236267" cy="1611157"/>
            </a:xfrm>
          </p:grpSpPr>
          <p:sp>
            <p:nvSpPr>
              <p:cNvPr id="556" name="Line"/>
              <p:cNvSpPr/>
              <p:nvPr/>
            </p:nvSpPr>
            <p:spPr>
              <a:xfrm flipH="1">
                <a:off x="688632" y="0"/>
                <a:ext cx="2472109" cy="161115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57" name="body shape = rectangle"/>
              <p:cNvSpPr txBox="1"/>
              <p:nvPr/>
            </p:nvSpPr>
            <p:spPr>
              <a:xfrm>
                <a:off x="-1" y="755482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561" name="Group"/>
            <p:cNvGrpSpPr/>
            <p:nvPr/>
          </p:nvGrpSpPr>
          <p:grpSpPr>
            <a:xfrm>
              <a:off x="6584204" y="0"/>
              <a:ext cx="2651951" cy="1610785"/>
              <a:chOff x="0" y="0"/>
              <a:chExt cx="2651950" cy="1610784"/>
            </a:xfrm>
          </p:grpSpPr>
          <p:sp>
            <p:nvSpPr>
              <p:cNvPr id="559" name="Line"/>
              <p:cNvSpPr/>
              <p:nvPr/>
            </p:nvSpPr>
            <p:spPr>
              <a:xfrm>
                <a:off x="180385" y="0"/>
                <a:ext cx="2471566" cy="1610785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60" name="body shape = oval"/>
              <p:cNvSpPr txBox="1"/>
              <p:nvPr/>
            </p:nvSpPr>
            <p:spPr>
              <a:xfrm>
                <a:off x="0" y="946196"/>
                <a:ext cx="2586187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sp>
        <p:nvSpPr>
          <p:cNvPr id="563" name="pure in terms of the target variable"/>
          <p:cNvSpPr txBox="1"/>
          <p:nvPr/>
        </p:nvSpPr>
        <p:spPr>
          <a:xfrm>
            <a:off x="4297288" y="8039765"/>
            <a:ext cx="461560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solidFill>
                  <a:schemeClr val="accent5">
                    <a:hueOff val="-375889"/>
                    <a:satOff val="-9195"/>
                    <a:lumOff val="-14901"/>
                  </a:schemeClr>
                </a:solidFill>
              </a:defRPr>
            </a:pPr>
            <a:r>
              <a:t>pure </a:t>
            </a:r>
            <a:r>
              <a:rPr i="0"/>
              <a:t>in terms of the</a:t>
            </a:r>
            <a:r>
              <a:t> target variable </a:t>
            </a:r>
          </a:p>
        </p:txBody>
      </p:sp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Disadvantages of tre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Disadvantages of trees</a:t>
            </a:r>
          </a:p>
        </p:txBody>
      </p:sp>
      <p:sp>
        <p:nvSpPr>
          <p:cNvPr id="1041" name="May not perform well where there is structure in the data that is not well captured by horizontal or vertical spl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5201" indent="-465201" defTabSz="578358">
              <a:spcBef>
                <a:spcPts val="2300"/>
              </a:spcBef>
              <a:defRPr sz="3564"/>
            </a:pPr>
            <a:r>
              <a:t>May not perform well where there is structure in the data that is not well captured by horizontal or vertical splits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Trees can be deceptive - if variable not included it could be as it was “masked” by another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Tree structures may be unstable - a change in the sample may give different trees</a:t>
            </a:r>
          </a:p>
          <a:p>
            <a:pPr marL="465201" indent="-465201" defTabSz="578358">
              <a:spcBef>
                <a:spcPts val="2300"/>
              </a:spcBef>
              <a:defRPr sz="3564"/>
            </a:pPr>
            <a:r>
              <a:t>Tree is optimal at each split - may not be globally optimal</a:t>
            </a:r>
          </a:p>
        </p:txBody>
      </p:sp>
      <p:sp>
        <p:nvSpPr>
          <p:cNvPr id="10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8833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More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Data?</a:t>
            </a:r>
          </a:p>
        </p:txBody>
      </p:sp>
      <p:pic>
        <p:nvPicPr>
          <p:cNvPr id="569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1541" y="2183584"/>
            <a:ext cx="7681718" cy="1844083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576" name="Group"/>
          <p:cNvGrpSpPr/>
          <p:nvPr/>
        </p:nvGrpSpPr>
        <p:grpSpPr>
          <a:xfrm>
            <a:off x="2257540" y="4032932"/>
            <a:ext cx="8669620" cy="3146169"/>
            <a:chOff x="0" y="0"/>
            <a:chExt cx="8669618" cy="3146167"/>
          </a:xfrm>
        </p:grpSpPr>
        <p:grpSp>
          <p:nvGrpSpPr>
            <p:cNvPr id="572" name="Group"/>
            <p:cNvGrpSpPr/>
            <p:nvPr/>
          </p:nvGrpSpPr>
          <p:grpSpPr>
            <a:xfrm>
              <a:off x="0" y="0"/>
              <a:ext cx="3236268" cy="1191733"/>
              <a:chOff x="310019" y="0"/>
              <a:chExt cx="3236267" cy="1191732"/>
            </a:xfrm>
          </p:grpSpPr>
          <p:sp>
            <p:nvSpPr>
              <p:cNvPr id="570" name="Line"/>
              <p:cNvSpPr/>
              <p:nvPr/>
            </p:nvSpPr>
            <p:spPr>
              <a:xfrm flipH="1">
                <a:off x="1969008" y="0"/>
                <a:ext cx="1191733" cy="1191733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71" name="body shape = rectangle"/>
              <p:cNvSpPr txBox="1"/>
              <p:nvPr/>
            </p:nvSpPr>
            <p:spPr>
              <a:xfrm>
                <a:off x="310019" y="316185"/>
                <a:ext cx="3236269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rectangle</a:t>
                </a:r>
              </a:p>
            </p:txBody>
          </p:sp>
        </p:grpSp>
        <p:grpSp>
          <p:nvGrpSpPr>
            <p:cNvPr id="575" name="Group"/>
            <p:cNvGrpSpPr/>
            <p:nvPr/>
          </p:nvGrpSpPr>
          <p:grpSpPr>
            <a:xfrm>
              <a:off x="5654470" y="-1"/>
              <a:ext cx="3015149" cy="3146169"/>
              <a:chOff x="180385" y="0"/>
              <a:chExt cx="3015148" cy="3146167"/>
            </a:xfrm>
          </p:grpSpPr>
          <p:sp>
            <p:nvSpPr>
              <p:cNvPr id="573" name="Line"/>
              <p:cNvSpPr/>
              <p:nvPr/>
            </p:nvSpPr>
            <p:spPr>
              <a:xfrm>
                <a:off x="180385" y="-1"/>
                <a:ext cx="1734569" cy="314616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74" name="body shape = oval"/>
              <p:cNvSpPr txBox="1"/>
              <p:nvPr/>
            </p:nvSpPr>
            <p:spPr>
              <a:xfrm>
                <a:off x="609348" y="1497928"/>
                <a:ext cx="2586187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body shape = oval</a:t>
                </a:r>
              </a:p>
            </p:txBody>
          </p:sp>
        </p:grpSp>
      </p:grpSp>
      <p:grpSp>
        <p:nvGrpSpPr>
          <p:cNvPr id="580" name="Group"/>
          <p:cNvGrpSpPr/>
          <p:nvPr/>
        </p:nvGrpSpPr>
        <p:grpSpPr>
          <a:xfrm>
            <a:off x="5050732" y="7267288"/>
            <a:ext cx="7681718" cy="1844083"/>
            <a:chOff x="0" y="0"/>
            <a:chExt cx="7681716" cy="1844081"/>
          </a:xfrm>
        </p:grpSpPr>
        <p:pic>
          <p:nvPicPr>
            <p:cNvPr id="577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578" name="Rectangle"/>
            <p:cNvSpPr/>
            <p:nvPr/>
          </p:nvSpPr>
          <p:spPr>
            <a:xfrm>
              <a:off x="1307150" y="19050"/>
              <a:ext cx="3228464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79" name="Rectangle"/>
            <p:cNvSpPr/>
            <p:nvPr/>
          </p:nvSpPr>
          <p:spPr>
            <a:xfrm>
              <a:off x="5692496" y="19050"/>
              <a:ext cx="637787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85" name="Group"/>
          <p:cNvGrpSpPr/>
          <p:nvPr/>
        </p:nvGrpSpPr>
        <p:grpSpPr>
          <a:xfrm>
            <a:off x="244129" y="5232787"/>
            <a:ext cx="7681718" cy="1844083"/>
            <a:chOff x="0" y="0"/>
            <a:chExt cx="7681716" cy="1844081"/>
          </a:xfrm>
        </p:grpSpPr>
        <p:pic>
          <p:nvPicPr>
            <p:cNvPr id="581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582" name="Rectangle"/>
            <p:cNvSpPr/>
            <p:nvPr/>
          </p:nvSpPr>
          <p:spPr>
            <a:xfrm>
              <a:off x="3338" y="19050"/>
              <a:ext cx="1292037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83" name="Rectangle"/>
            <p:cNvSpPr/>
            <p:nvPr/>
          </p:nvSpPr>
          <p:spPr>
            <a:xfrm>
              <a:off x="4539838" y="19050"/>
              <a:ext cx="118520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Rectangle"/>
            <p:cNvSpPr/>
            <p:nvPr/>
          </p:nvSpPr>
          <p:spPr>
            <a:xfrm>
              <a:off x="6344854" y="31750"/>
              <a:ext cx="131677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88" name="Group"/>
          <p:cNvGrpSpPr/>
          <p:nvPr/>
        </p:nvGrpSpPr>
        <p:grpSpPr>
          <a:xfrm>
            <a:off x="-110712" y="5226437"/>
            <a:ext cx="1853192" cy="1856783"/>
            <a:chOff x="0" y="0"/>
            <a:chExt cx="1853190" cy="1856781"/>
          </a:xfrm>
        </p:grpSpPr>
        <p:sp>
          <p:nvSpPr>
            <p:cNvPr id="586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87" name="5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5 Yes</a:t>
              </a:r>
            </a:p>
            <a:p>
              <a:pPr>
                <a:defRPr sz="3200"/>
              </a:pPr>
              <a:r>
                <a:t>1 No</a:t>
              </a:r>
            </a:p>
          </p:txBody>
        </p:sp>
      </p:grpSp>
      <p:grpSp>
        <p:nvGrpSpPr>
          <p:cNvPr id="591" name="Group"/>
          <p:cNvGrpSpPr/>
          <p:nvPr/>
        </p:nvGrpSpPr>
        <p:grpSpPr>
          <a:xfrm>
            <a:off x="7306414" y="7260938"/>
            <a:ext cx="1853192" cy="1856783"/>
            <a:chOff x="0" y="0"/>
            <a:chExt cx="1853190" cy="1856781"/>
          </a:xfrm>
        </p:grpSpPr>
        <p:sp>
          <p:nvSpPr>
            <p:cNvPr id="589" name="Circle"/>
            <p:cNvSpPr/>
            <p:nvPr/>
          </p:nvSpPr>
          <p:spPr>
            <a:xfrm>
              <a:off x="0" y="0"/>
              <a:ext cx="1853191" cy="185678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590" name="2 Yes…"/>
            <p:cNvSpPr txBox="1"/>
            <p:nvPr/>
          </p:nvSpPr>
          <p:spPr>
            <a:xfrm>
              <a:off x="369482" y="321303"/>
              <a:ext cx="111422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t>2 Yes</a:t>
              </a:r>
            </a:p>
            <a:p>
              <a:pPr>
                <a:defRPr sz="3200"/>
              </a:pPr>
              <a:r>
                <a:t>4 No</a:t>
              </a:r>
            </a:p>
          </p:txBody>
        </p:sp>
      </p:grp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1" animBg="1" advAuto="0"/>
      <p:bldP spid="580" grpId="3" animBg="1" advAuto="0"/>
      <p:bldP spid="585" grpId="2" animBg="1" advAuto="0"/>
      <p:bldP spid="588" grpId="4" animBg="1" advAuto="0"/>
      <p:bldP spid="591" grpId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More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Data?</a:t>
            </a:r>
          </a:p>
        </p:txBody>
      </p:sp>
      <p:pic>
        <p:nvPicPr>
          <p:cNvPr id="597" name="image3.png" descr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1541" y="2183584"/>
            <a:ext cx="7681718" cy="1844083"/>
          </a:xfrm>
          <a:prstGeom prst="rect">
            <a:avLst/>
          </a:prstGeom>
          <a:ln w="12700">
            <a:solidFill>
              <a:srgbClr val="080808"/>
            </a:solidFill>
            <a:miter/>
          </a:ln>
        </p:spPr>
      </p:pic>
      <p:grpSp>
        <p:nvGrpSpPr>
          <p:cNvPr id="604" name="Group"/>
          <p:cNvGrpSpPr/>
          <p:nvPr/>
        </p:nvGrpSpPr>
        <p:grpSpPr>
          <a:xfrm>
            <a:off x="2271902" y="4032933"/>
            <a:ext cx="8860864" cy="3146168"/>
            <a:chOff x="578381" y="0"/>
            <a:chExt cx="8860863" cy="3146167"/>
          </a:xfrm>
        </p:grpSpPr>
        <p:grpSp>
          <p:nvGrpSpPr>
            <p:cNvPr id="600" name="Group"/>
            <p:cNvGrpSpPr/>
            <p:nvPr/>
          </p:nvGrpSpPr>
          <p:grpSpPr>
            <a:xfrm>
              <a:off x="578381" y="0"/>
              <a:ext cx="3207545" cy="1171246"/>
              <a:chOff x="324381" y="0"/>
              <a:chExt cx="3207543" cy="1171245"/>
            </a:xfrm>
          </p:grpSpPr>
          <p:sp>
            <p:nvSpPr>
              <p:cNvPr id="598" name="Line"/>
              <p:cNvSpPr/>
              <p:nvPr/>
            </p:nvSpPr>
            <p:spPr>
              <a:xfrm flipH="1">
                <a:off x="1989495" y="0"/>
                <a:ext cx="1171246" cy="1171246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599" name="head shape = rectangle"/>
              <p:cNvSpPr txBox="1"/>
              <p:nvPr/>
            </p:nvSpPr>
            <p:spPr>
              <a:xfrm>
                <a:off x="324381" y="316185"/>
                <a:ext cx="3207545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rectangle</a:t>
                </a:r>
              </a:p>
            </p:txBody>
          </p:sp>
        </p:grpSp>
        <p:grpSp>
          <p:nvGrpSpPr>
            <p:cNvPr id="603" name="Group"/>
            <p:cNvGrpSpPr/>
            <p:nvPr/>
          </p:nvGrpSpPr>
          <p:grpSpPr>
            <a:xfrm>
              <a:off x="6218490" y="-1"/>
              <a:ext cx="3220755" cy="3146169"/>
              <a:chOff x="180385" y="0"/>
              <a:chExt cx="3220754" cy="3146167"/>
            </a:xfrm>
          </p:grpSpPr>
          <p:sp>
            <p:nvSpPr>
              <p:cNvPr id="601" name="Line"/>
              <p:cNvSpPr/>
              <p:nvPr/>
            </p:nvSpPr>
            <p:spPr>
              <a:xfrm>
                <a:off x="180385" y="-1"/>
                <a:ext cx="1734569" cy="3146168"/>
              </a:xfrm>
              <a:prstGeom prst="line">
                <a:avLst/>
              </a:prstGeom>
              <a:noFill/>
              <a:ln w="25400" cap="flat">
                <a:solidFill>
                  <a:srgbClr val="41414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  <a:endParaRPr/>
              </a:p>
            </p:txBody>
          </p:sp>
          <p:sp>
            <p:nvSpPr>
              <p:cNvPr id="602" name="head shape = circular"/>
              <p:cNvSpPr txBox="1"/>
              <p:nvPr/>
            </p:nvSpPr>
            <p:spPr>
              <a:xfrm>
                <a:off x="403741" y="1497928"/>
                <a:ext cx="2997400" cy="508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head shape = circular</a:t>
                </a:r>
              </a:p>
            </p:txBody>
          </p:sp>
        </p:grpSp>
      </p:grpSp>
      <p:grpSp>
        <p:nvGrpSpPr>
          <p:cNvPr id="609" name="Group"/>
          <p:cNvGrpSpPr/>
          <p:nvPr/>
        </p:nvGrpSpPr>
        <p:grpSpPr>
          <a:xfrm>
            <a:off x="218729" y="5232787"/>
            <a:ext cx="7681718" cy="1844083"/>
            <a:chOff x="0" y="0"/>
            <a:chExt cx="7681716" cy="1844081"/>
          </a:xfrm>
        </p:grpSpPr>
        <p:pic>
          <p:nvPicPr>
            <p:cNvPr id="605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606" name="Rectangle"/>
            <p:cNvSpPr/>
            <p:nvPr/>
          </p:nvSpPr>
          <p:spPr>
            <a:xfrm>
              <a:off x="691533" y="19050"/>
              <a:ext cx="60384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07" name="Rectangle"/>
            <p:cNvSpPr/>
            <p:nvPr/>
          </p:nvSpPr>
          <p:spPr>
            <a:xfrm>
              <a:off x="3282595" y="19050"/>
              <a:ext cx="603842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08" name="Rectangle"/>
            <p:cNvSpPr/>
            <p:nvPr/>
          </p:nvSpPr>
          <p:spPr>
            <a:xfrm>
              <a:off x="6964934" y="31750"/>
              <a:ext cx="69669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14" name="Group"/>
          <p:cNvGrpSpPr/>
          <p:nvPr/>
        </p:nvGrpSpPr>
        <p:grpSpPr>
          <a:xfrm>
            <a:off x="4923732" y="7267288"/>
            <a:ext cx="7681718" cy="1844083"/>
            <a:chOff x="0" y="0"/>
            <a:chExt cx="7681716" cy="1844081"/>
          </a:xfrm>
        </p:grpSpPr>
        <p:pic>
          <p:nvPicPr>
            <p:cNvPr id="610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7681717" cy="1844082"/>
            </a:xfrm>
            <a:prstGeom prst="rect">
              <a:avLst/>
            </a:prstGeom>
            <a:ln w="12700" cap="flat">
              <a:solidFill>
                <a:srgbClr val="080808"/>
              </a:solidFill>
              <a:prstDash val="solid"/>
              <a:miter lim="800000"/>
            </a:ln>
            <a:effectLst/>
          </p:spPr>
        </p:pic>
        <p:sp>
          <p:nvSpPr>
            <p:cNvPr id="611" name="Rectangle"/>
            <p:cNvSpPr/>
            <p:nvPr/>
          </p:nvSpPr>
          <p:spPr>
            <a:xfrm>
              <a:off x="26082" y="19050"/>
              <a:ext cx="696694" cy="18061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12" name="Rectangle"/>
            <p:cNvSpPr/>
            <p:nvPr/>
          </p:nvSpPr>
          <p:spPr>
            <a:xfrm>
              <a:off x="1307150" y="19050"/>
              <a:ext cx="1870295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13" name="Rectangle"/>
            <p:cNvSpPr/>
            <p:nvPr/>
          </p:nvSpPr>
          <p:spPr>
            <a:xfrm>
              <a:off x="3862292" y="19050"/>
              <a:ext cx="3114975" cy="18188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1" name="Group"/>
          <p:cNvGrpSpPr/>
          <p:nvPr/>
        </p:nvGrpSpPr>
        <p:grpSpPr>
          <a:xfrm>
            <a:off x="2724836" y="5211224"/>
            <a:ext cx="8044513" cy="3906497"/>
            <a:chOff x="0" y="0"/>
            <a:chExt cx="8044511" cy="3906496"/>
          </a:xfrm>
        </p:grpSpPr>
        <p:grpSp>
          <p:nvGrpSpPr>
            <p:cNvPr id="617" name="Group"/>
            <p:cNvGrpSpPr/>
            <p:nvPr/>
          </p:nvGrpSpPr>
          <p:grpSpPr>
            <a:xfrm>
              <a:off x="6191320" y="2049714"/>
              <a:ext cx="1853192" cy="1856783"/>
              <a:chOff x="0" y="0"/>
              <a:chExt cx="1853190" cy="1856781"/>
            </a:xfrm>
          </p:grpSpPr>
          <p:sp>
            <p:nvSpPr>
              <p:cNvPr id="615" name="Circle"/>
              <p:cNvSpPr/>
              <p:nvPr/>
            </p:nvSpPr>
            <p:spPr>
              <a:xfrm>
                <a:off x="0" y="0"/>
                <a:ext cx="1853191" cy="1856782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16" name="2 Yes…"/>
              <p:cNvSpPr txBox="1"/>
              <p:nvPr/>
            </p:nvSpPr>
            <p:spPr>
              <a:xfrm>
                <a:off x="369482" y="321303"/>
                <a:ext cx="1114227" cy="116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200"/>
                </a:pPr>
                <a:r>
                  <a:t>2 Yes</a:t>
                </a:r>
              </a:p>
              <a:p>
                <a:pPr>
                  <a:defRPr sz="3200"/>
                </a:pPr>
                <a:r>
                  <a:t>1 No</a:t>
                </a:r>
              </a:p>
            </p:txBody>
          </p:sp>
        </p:grpSp>
        <p:grpSp>
          <p:nvGrpSpPr>
            <p:cNvPr id="620" name="Group"/>
            <p:cNvGrpSpPr/>
            <p:nvPr/>
          </p:nvGrpSpPr>
          <p:grpSpPr>
            <a:xfrm>
              <a:off x="0" y="0"/>
              <a:ext cx="1853191" cy="1856782"/>
              <a:chOff x="0" y="0"/>
              <a:chExt cx="1853190" cy="1856781"/>
            </a:xfrm>
          </p:grpSpPr>
          <p:sp>
            <p:nvSpPr>
              <p:cNvPr id="618" name="Circle"/>
              <p:cNvSpPr/>
              <p:nvPr/>
            </p:nvSpPr>
            <p:spPr>
              <a:xfrm>
                <a:off x="0" y="0"/>
                <a:ext cx="1853191" cy="1856782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19" name="5 Yes…"/>
              <p:cNvSpPr txBox="1"/>
              <p:nvPr/>
            </p:nvSpPr>
            <p:spPr>
              <a:xfrm>
                <a:off x="369482" y="321303"/>
                <a:ext cx="1114227" cy="116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3200"/>
                </a:pPr>
                <a:r>
                  <a:t>5 Yes</a:t>
                </a:r>
              </a:p>
              <a:p>
                <a:pPr>
                  <a:defRPr sz="3200"/>
                </a:pPr>
                <a:r>
                  <a:t>4 No</a:t>
                </a:r>
              </a:p>
            </p:txBody>
          </p:sp>
        </p:grpSp>
      </p:grpSp>
      <p:grpSp>
        <p:nvGrpSpPr>
          <p:cNvPr id="624" name="Group"/>
          <p:cNvGrpSpPr/>
          <p:nvPr/>
        </p:nvGrpSpPr>
        <p:grpSpPr>
          <a:xfrm>
            <a:off x="3021859" y="2819711"/>
            <a:ext cx="7681516" cy="5307807"/>
            <a:chOff x="-921146" y="0"/>
            <a:chExt cx="7681515" cy="5307806"/>
          </a:xfrm>
        </p:grpSpPr>
        <p:sp>
          <p:nvSpPr>
            <p:cNvPr id="622" name="Callout"/>
            <p:cNvSpPr/>
            <p:nvPr/>
          </p:nvSpPr>
          <p:spPr>
            <a:xfrm>
              <a:off x="-921147" y="0"/>
              <a:ext cx="7681516" cy="5307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28" y="0"/>
                  </a:moveTo>
                  <a:cubicBezTo>
                    <a:pt x="2831" y="0"/>
                    <a:pt x="2590" y="349"/>
                    <a:pt x="2590" y="778"/>
                  </a:cubicBezTo>
                  <a:lnTo>
                    <a:pt x="2590" y="15952"/>
                  </a:lnTo>
                  <a:lnTo>
                    <a:pt x="0" y="21600"/>
                  </a:lnTo>
                  <a:lnTo>
                    <a:pt x="4940" y="18662"/>
                  </a:lnTo>
                  <a:lnTo>
                    <a:pt x="21062" y="18662"/>
                  </a:lnTo>
                  <a:cubicBezTo>
                    <a:pt x="21359" y="18662"/>
                    <a:pt x="21600" y="18314"/>
                    <a:pt x="21600" y="17884"/>
                  </a:cubicBezTo>
                  <a:lnTo>
                    <a:pt x="21600" y="778"/>
                  </a:lnTo>
                  <a:cubicBezTo>
                    <a:pt x="21600" y="349"/>
                    <a:pt x="21359" y="0"/>
                    <a:pt x="21062" y="0"/>
                  </a:cubicBezTo>
                  <a:lnTo>
                    <a:pt x="3128" y="0"/>
                  </a:ln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23" name="Compared with splitting on body shape, which one is better (purer)?"/>
            <p:cNvSpPr txBox="1"/>
            <p:nvPr/>
          </p:nvSpPr>
          <p:spPr>
            <a:xfrm>
              <a:off x="303044" y="1030440"/>
              <a:ext cx="6333307" cy="1168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r>
                <a:t>Compared with splitting on body shape, which one is better (</a:t>
              </a:r>
              <a:r>
                <a:rPr b="1" i="1"/>
                <a:t>purer</a:t>
              </a:r>
              <a:r>
                <a:t>)?</a:t>
              </a:r>
            </a:p>
          </p:txBody>
        </p:sp>
      </p:grpSp>
      <p:grpSp>
        <p:nvGrpSpPr>
          <p:cNvPr id="627" name="Group"/>
          <p:cNvGrpSpPr/>
          <p:nvPr/>
        </p:nvGrpSpPr>
        <p:grpSpPr>
          <a:xfrm>
            <a:off x="4493545" y="5741479"/>
            <a:ext cx="7874324" cy="825779"/>
            <a:chOff x="0" y="0"/>
            <a:chExt cx="7874322" cy="825778"/>
          </a:xfrm>
        </p:grpSpPr>
        <p:sp>
          <p:nvSpPr>
            <p:cNvPr id="625" name="Arrow"/>
            <p:cNvSpPr/>
            <p:nvPr/>
          </p:nvSpPr>
          <p:spPr>
            <a:xfrm>
              <a:off x="0" y="0"/>
              <a:ext cx="1340110" cy="825779"/>
            </a:xfrm>
            <a:prstGeom prst="rightArrow">
              <a:avLst>
                <a:gd name="adj1" fmla="val 32000"/>
                <a:gd name="adj2" fmla="val 76789"/>
              </a:avLst>
            </a:prstGeom>
            <a:solidFill>
              <a:srgbClr val="C9C3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pPr>
              <a:endParaRPr/>
            </a:p>
          </p:txBody>
        </p:sp>
        <p:sp>
          <p:nvSpPr>
            <p:cNvPr id="626" name="need a purity measure"/>
            <p:cNvSpPr txBox="1"/>
            <p:nvPr/>
          </p:nvSpPr>
          <p:spPr>
            <a:xfrm>
              <a:off x="1541016" y="41208"/>
              <a:ext cx="6333307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3200">
                  <a:solidFill>
                    <a:srgbClr val="FFFFFF"/>
                  </a:solidFill>
                  <a:effectLst>
                    <a:outerShdw blurRad="25400" dist="33948" dir="2700000" rotWithShape="0">
                      <a:srgbClr val="3B3936"/>
                    </a:outerShdw>
                  </a:effectLst>
                </a:defRPr>
              </a:lvl1pPr>
            </a:lstStyle>
            <a:p>
              <a:r>
                <a:t>need a purity measure</a:t>
              </a:r>
            </a:p>
          </p:txBody>
        </p:sp>
      </p:grpSp>
      <p:sp>
        <p:nvSpPr>
          <p:cNvPr id="6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" grpId="1" animBg="1" advAuto="0"/>
      <p:bldP spid="614" grpId="2" animBg="1" advAuto="0"/>
      <p:bldP spid="621" grpId="3" animBg="1" advAuto="0"/>
      <p:bldP spid="624" grpId="4" animBg="1" advAuto="0"/>
      <p:bldP spid="627" grpId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Entropy measures uncertainty/impurity. The higher the value, the more uncertain/impure the data is.…"/>
          <p:cNvSpPr txBox="1">
            <a:spLocks noGrp="1"/>
          </p:cNvSpPr>
          <p:nvPr>
            <p:ph type="body" idx="1"/>
          </p:nvPr>
        </p:nvSpPr>
        <p:spPr>
          <a:xfrm>
            <a:off x="457200" y="2178050"/>
            <a:ext cx="12090400" cy="6804704"/>
          </a:xfrm>
          <a:prstGeom prst="rect">
            <a:avLst/>
          </a:prstGeom>
        </p:spPr>
        <p:txBody>
          <a:bodyPr/>
          <a:lstStyle/>
          <a:p>
            <a:r>
              <a:t>Entropy measures uncertainty/impurity. The higher the value, the more uncertain/impure the data is.</a:t>
            </a:r>
          </a:p>
          <a:p>
            <a:r>
              <a:t>Introduced from information theory, created by Claude Shannon. Denoted as H(X)</a:t>
            </a:r>
          </a:p>
          <a:p>
            <a:r>
              <a:t>According to the definition, can you guess which event has higher entropy?</a:t>
            </a:r>
          </a:p>
          <a:p>
            <a:pPr lvl="1">
              <a:spcBef>
                <a:spcPts val="1600"/>
              </a:spcBef>
              <a:defRPr sz="3300"/>
            </a:pPr>
            <a:r>
              <a:t>Event A: 100% of the students in this class love data mining</a:t>
            </a:r>
          </a:p>
          <a:p>
            <a:pPr lvl="1">
              <a:spcBef>
                <a:spcPts val="1600"/>
              </a:spcBef>
              <a:defRPr sz="3300"/>
            </a:pPr>
            <a:r>
              <a:t>Event B: 50% of the students in this class read the DSB book</a:t>
            </a:r>
          </a:p>
        </p:txBody>
      </p:sp>
      <p:sp>
        <p:nvSpPr>
          <p:cNvPr id="633" name="Entrop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Entropy</a:t>
            </a:r>
          </a:p>
        </p:txBody>
      </p:sp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" grpId="1" build="p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3973</Words>
  <Application>Microsoft Office PowerPoint</Application>
  <PresentationFormat>Custom</PresentationFormat>
  <Paragraphs>1053</Paragraphs>
  <Slides>60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Bodoni SvtyTwo ITC TT-Book</vt:lpstr>
      <vt:lpstr>Helvetica</vt:lpstr>
      <vt:lpstr>Helvetica Neue</vt:lpstr>
      <vt:lpstr>Palatino</vt:lpstr>
      <vt:lpstr>Times New Roman</vt:lpstr>
      <vt:lpstr>Zapf Dingbats</vt:lpstr>
      <vt:lpstr>New_Template4</vt:lpstr>
      <vt:lpstr>Model-Based Classifiers</vt:lpstr>
      <vt:lpstr>PowerPoint Presentation</vt:lpstr>
      <vt:lpstr>Predictive Modeling</vt:lpstr>
      <vt:lpstr>Classification</vt:lpstr>
      <vt:lpstr>Selecting Informative Attributes</vt:lpstr>
      <vt:lpstr>Example</vt:lpstr>
      <vt:lpstr>More Data?</vt:lpstr>
      <vt:lpstr>More Data?</vt:lpstr>
      <vt:lpstr>Entropy</vt:lpstr>
      <vt:lpstr>Entropy</vt:lpstr>
      <vt:lpstr>Entropy Function</vt:lpstr>
      <vt:lpstr>Entropy</vt:lpstr>
      <vt:lpstr>Entropy</vt:lpstr>
      <vt:lpstr>Entropy</vt:lpstr>
      <vt:lpstr>Entropy</vt:lpstr>
      <vt:lpstr>Practice</vt:lpstr>
      <vt:lpstr>So what is entropy?</vt:lpstr>
      <vt:lpstr>Additional Issues about Entropy</vt:lpstr>
      <vt:lpstr>Other Impurity Measures</vt:lpstr>
      <vt:lpstr>Which split is better?</vt:lpstr>
      <vt:lpstr>Information Gain</vt:lpstr>
      <vt:lpstr>Information Gain</vt:lpstr>
      <vt:lpstr>Practice </vt:lpstr>
      <vt:lpstr>Practice</vt:lpstr>
      <vt:lpstr>PowerPoint Presentation</vt:lpstr>
      <vt:lpstr>PowerPoint Presentation</vt:lpstr>
      <vt:lpstr>Practice</vt:lpstr>
      <vt:lpstr>So far…</vt:lpstr>
      <vt:lpstr>Tree Induction</vt:lpstr>
      <vt:lpstr>Example Data</vt:lpstr>
      <vt:lpstr>PowerPoint Presentation</vt:lpstr>
      <vt:lpstr>PowerPoint Presentation</vt:lpstr>
      <vt:lpstr>PowerPoint Presentation</vt:lpstr>
      <vt:lpstr>Recursive Partitioning</vt:lpstr>
      <vt:lpstr>How to use the model?</vt:lpstr>
      <vt:lpstr>Agenda</vt:lpstr>
      <vt:lpstr>Feature Space</vt:lpstr>
      <vt:lpstr>Trees as Sets of Rules</vt:lpstr>
      <vt:lpstr>Trees as Sets of Rules</vt:lpstr>
      <vt:lpstr>Probability Estimation</vt:lpstr>
      <vt:lpstr>Probability Estimation</vt:lpstr>
      <vt:lpstr>Practice</vt:lpstr>
      <vt:lpstr>Agenda</vt:lpstr>
      <vt:lpstr>Decision Tree Models</vt:lpstr>
      <vt:lpstr>Classification and Regression Tree (CART)</vt:lpstr>
      <vt:lpstr>Binary Splits</vt:lpstr>
      <vt:lpstr>Classification and Regression with CART</vt:lpstr>
      <vt:lpstr>CART for Predicting House Price</vt:lpstr>
      <vt:lpstr>CART for Predicting House Price</vt:lpstr>
      <vt:lpstr>Training Decision Trees</vt:lpstr>
      <vt:lpstr>Training Decision Trees</vt:lpstr>
      <vt:lpstr>Tree Pruning</vt:lpstr>
      <vt:lpstr>Pre-Pruning</vt:lpstr>
      <vt:lpstr>Post-Pruning</vt:lpstr>
      <vt:lpstr>Example of Post Pruning</vt:lpstr>
      <vt:lpstr>Post-Pruning</vt:lpstr>
      <vt:lpstr>Error-Complexity Pruning</vt:lpstr>
      <vt:lpstr>Advantages of trees</vt:lpstr>
      <vt:lpstr>Disadvantages of trees</vt:lpstr>
      <vt:lpstr>Disadvantages of trees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Porter Andrew J</dc:creator>
  <cp:lastModifiedBy>Porter Andrew J</cp:lastModifiedBy>
  <cp:revision>16</cp:revision>
  <cp:lastPrinted>2019-06-18T20:07:25Z</cp:lastPrinted>
  <dcterms:modified xsi:type="dcterms:W3CDTF">2019-06-19T23:03:15Z</dcterms:modified>
</cp:coreProperties>
</file>